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8" r:id="rId2"/>
  </p:sldMasterIdLst>
  <p:notesMasterIdLst>
    <p:notesMasterId r:id="rId43"/>
  </p:notesMasterIdLst>
  <p:sldIdLst>
    <p:sldId id="326" r:id="rId3"/>
    <p:sldId id="310" r:id="rId4"/>
    <p:sldId id="280" r:id="rId5"/>
    <p:sldId id="270" r:id="rId6"/>
    <p:sldId id="642" r:id="rId7"/>
    <p:sldId id="334" r:id="rId8"/>
    <p:sldId id="421" r:id="rId9"/>
    <p:sldId id="329" r:id="rId10"/>
    <p:sldId id="340" r:id="rId11"/>
    <p:sldId id="269" r:id="rId12"/>
    <p:sldId id="291" r:id="rId13"/>
    <p:sldId id="284" r:id="rId14"/>
    <p:sldId id="632" r:id="rId15"/>
    <p:sldId id="636" r:id="rId16"/>
    <p:sldId id="585" r:id="rId17"/>
    <p:sldId id="634" r:id="rId18"/>
    <p:sldId id="581" r:id="rId19"/>
    <p:sldId id="583" r:id="rId20"/>
    <p:sldId id="637" r:id="rId21"/>
    <p:sldId id="638" r:id="rId22"/>
    <p:sldId id="639" r:id="rId23"/>
    <p:sldId id="640" r:id="rId24"/>
    <p:sldId id="641" r:id="rId25"/>
    <p:sldId id="584" r:id="rId26"/>
    <p:sldId id="586" r:id="rId27"/>
    <p:sldId id="365" r:id="rId28"/>
    <p:sldId id="588" r:id="rId29"/>
    <p:sldId id="589" r:id="rId30"/>
    <p:sldId id="319" r:id="rId31"/>
    <p:sldId id="302" r:id="rId32"/>
    <p:sldId id="590" r:id="rId33"/>
    <p:sldId id="336" r:id="rId34"/>
    <p:sldId id="337" r:id="rId35"/>
    <p:sldId id="593" r:id="rId36"/>
    <p:sldId id="304" r:id="rId37"/>
    <p:sldId id="635" r:id="rId38"/>
    <p:sldId id="289" r:id="rId39"/>
    <p:sldId id="587" r:id="rId40"/>
    <p:sldId id="335" r:id="rId41"/>
    <p:sldId id="591"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6">
          <p15:clr>
            <a:srgbClr val="A4A3A4"/>
          </p15:clr>
        </p15:guide>
        <p15:guide id="2" orient="horz" pos="937">
          <p15:clr>
            <a:srgbClr val="A4A3A4"/>
          </p15:clr>
        </p15:guide>
        <p15:guide id="3" pos="1849">
          <p15:clr>
            <a:srgbClr val="A4A3A4"/>
          </p15:clr>
        </p15:guide>
        <p15:guide id="4" pos="1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37A"/>
    <a:srgbClr val="FF6600"/>
    <a:srgbClr val="FF3300"/>
    <a:srgbClr val="FFC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napToGrid="0">
      <p:cViewPr varScale="1">
        <p:scale>
          <a:sx n="62" d="100"/>
          <a:sy n="62" d="100"/>
        </p:scale>
        <p:origin x="1492" y="44"/>
      </p:cViewPr>
      <p:guideLst>
        <p:guide orient="horz" pos="976"/>
        <p:guide orient="horz" pos="937"/>
        <p:guide pos="1849"/>
        <p:guide pos="1900"/>
      </p:guideLst>
    </p:cSldViewPr>
  </p:slideViewPr>
  <p:notesTextViewPr>
    <p:cViewPr>
      <p:scale>
        <a:sx n="1" d="1"/>
        <a:sy n="1" d="1"/>
      </p:scale>
      <p:origin x="0" y="0"/>
    </p:cViewPr>
  </p:notesTextViewPr>
  <p:sorterViewPr>
    <p:cViewPr varScale="1">
      <p:scale>
        <a:sx n="1" d="1"/>
        <a:sy n="1" d="1"/>
      </p:scale>
      <p:origin x="0" y="-2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33ECB4-7279-445B-A135-82B26D54248D}" type="datetimeFigureOut">
              <a:rPr lang="en-US" smtClean="0"/>
              <a:t>6/22/2026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6BDEAE-7178-4B7C-8F37-8FE8BCF15A1E}" type="slidenum">
              <a:rPr lang="en-US" smtClean="0"/>
              <a:t>‹#›</a:t>
            </a:fld>
            <a:endParaRPr lang="en-US" dirty="0"/>
          </a:p>
        </p:txBody>
      </p:sp>
    </p:spTree>
    <p:extLst>
      <p:ext uri="{BB962C8B-B14F-4D97-AF65-F5344CB8AC3E}">
        <p14:creationId xmlns:p14="http://schemas.microsoft.com/office/powerpoint/2010/main" val="2500971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2</a:t>
            </a:fld>
            <a:endParaRPr lang="en-US" dirty="0"/>
          </a:p>
        </p:txBody>
      </p:sp>
    </p:spTree>
    <p:extLst>
      <p:ext uri="{BB962C8B-B14F-4D97-AF65-F5344CB8AC3E}">
        <p14:creationId xmlns:p14="http://schemas.microsoft.com/office/powerpoint/2010/main" val="327961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770945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54437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27205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232446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46200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05853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835794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911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30</a:t>
            </a:fld>
            <a:endParaRPr lang="en-US" dirty="0"/>
          </a:p>
        </p:txBody>
      </p:sp>
    </p:spTree>
    <p:extLst>
      <p:ext uri="{BB962C8B-B14F-4D97-AF65-F5344CB8AC3E}">
        <p14:creationId xmlns:p14="http://schemas.microsoft.com/office/powerpoint/2010/main" val="3583986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31</a:t>
            </a:fld>
            <a:endParaRPr lang="en-US" dirty="0"/>
          </a:p>
        </p:txBody>
      </p:sp>
    </p:spTree>
    <p:extLst>
      <p:ext uri="{BB962C8B-B14F-4D97-AF65-F5344CB8AC3E}">
        <p14:creationId xmlns:p14="http://schemas.microsoft.com/office/powerpoint/2010/main" val="15594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08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32</a:t>
            </a:fld>
            <a:endParaRPr lang="en-US" dirty="0"/>
          </a:p>
        </p:txBody>
      </p:sp>
    </p:spTree>
    <p:extLst>
      <p:ext uri="{BB962C8B-B14F-4D97-AF65-F5344CB8AC3E}">
        <p14:creationId xmlns:p14="http://schemas.microsoft.com/office/powerpoint/2010/main" val="4075806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4A63E-3C16-4DFC-B17D-86A63C7E31CD}" type="slidenum">
              <a:rPr lang="en-US" smtClean="0"/>
              <a:t>33</a:t>
            </a:fld>
            <a:endParaRPr lang="en-US" dirty="0"/>
          </a:p>
        </p:txBody>
      </p:sp>
    </p:spTree>
    <p:extLst>
      <p:ext uri="{BB962C8B-B14F-4D97-AF65-F5344CB8AC3E}">
        <p14:creationId xmlns:p14="http://schemas.microsoft.com/office/powerpoint/2010/main" val="2926980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868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877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847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961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114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24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FF13C5-3BC6-40C8-8201-4BD429B1E3F5}" type="slidenum">
              <a:rPr lang="en-US" smtClean="0"/>
              <a:pPr>
                <a:defRPr/>
              </a:pPr>
              <a:t>4</a:t>
            </a:fld>
            <a:endParaRPr lang="en-US" dirty="0"/>
          </a:p>
        </p:txBody>
      </p:sp>
    </p:spTree>
    <p:extLst>
      <p:ext uri="{BB962C8B-B14F-4D97-AF65-F5344CB8AC3E}">
        <p14:creationId xmlns:p14="http://schemas.microsoft.com/office/powerpoint/2010/main" val="190328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FF13C5-3BC6-40C8-8201-4BD429B1E3F5}" type="slidenum">
              <a:rPr lang="en-US" smtClean="0"/>
              <a:pPr>
                <a:defRPr/>
              </a:pPr>
              <a:t>5</a:t>
            </a:fld>
            <a:endParaRPr lang="en-US" dirty="0"/>
          </a:p>
        </p:txBody>
      </p:sp>
    </p:spTree>
    <p:extLst>
      <p:ext uri="{BB962C8B-B14F-4D97-AF65-F5344CB8AC3E}">
        <p14:creationId xmlns:p14="http://schemas.microsoft.com/office/powerpoint/2010/main" val="409570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6BDEAE-7178-4B7C-8F37-8FE8BCF15A1E}" type="slidenum">
              <a:rPr lang="en-US" smtClean="0"/>
              <a:t>7</a:t>
            </a:fld>
            <a:endParaRPr lang="en-US" dirty="0"/>
          </a:p>
        </p:txBody>
      </p:sp>
    </p:spTree>
    <p:extLst>
      <p:ext uri="{BB962C8B-B14F-4D97-AF65-F5344CB8AC3E}">
        <p14:creationId xmlns:p14="http://schemas.microsoft.com/office/powerpoint/2010/main" val="1442653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BDEAE-7178-4B7C-8F37-8FE8BCF15A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0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read verbatim</a:t>
            </a:r>
          </a:p>
        </p:txBody>
      </p:sp>
      <p:sp>
        <p:nvSpPr>
          <p:cNvPr id="4" name="Slide Number Placeholder 3"/>
          <p:cNvSpPr>
            <a:spLocks noGrp="1"/>
          </p:cNvSpPr>
          <p:nvPr>
            <p:ph type="sldNum" sz="quarter" idx="10"/>
          </p:nvPr>
        </p:nvSpPr>
        <p:spPr/>
        <p:txBody>
          <a:bodyPr/>
          <a:lstStyle/>
          <a:p>
            <a:fld id="{D365206C-BAEC-495D-B41D-3BB03B722F1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1375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85456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4A63E-3C16-4DFC-B17D-86A63C7E31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90580574-58F1-C6D6-CDCF-34FE840915B0}"/>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760670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C35D1-57E6-40B9-A623-8961523B8E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F86478F-13D9-4E40-912E-872B7C582C6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6A6F1C5-7653-4AA8-8F8A-12AC24A34DA9}"/>
              </a:ext>
            </a:extLst>
          </p:cNvPr>
          <p:cNvSpPr>
            <a:spLocks noGrp="1"/>
          </p:cNvSpPr>
          <p:nvPr>
            <p:ph type="dt" sz="half" idx="10"/>
          </p:nvPr>
        </p:nvSpPr>
        <p:spPr/>
        <p:txBody>
          <a:bodyPr/>
          <a:lstStyle/>
          <a:p>
            <a:fld id="{1017F076-F2EB-4EC1-BD2E-CDB087B83474}" type="datetime1">
              <a:rPr lang="en-US" smtClean="0"/>
              <a:t>6/22/2026</a:t>
            </a:fld>
            <a:endParaRPr lang="en-US"/>
          </a:p>
        </p:txBody>
      </p:sp>
      <p:sp>
        <p:nvSpPr>
          <p:cNvPr id="5" name="Footer Placeholder 4">
            <a:extLst>
              <a:ext uri="{FF2B5EF4-FFF2-40B4-BE49-F238E27FC236}">
                <a16:creationId xmlns:a16="http://schemas.microsoft.com/office/drawing/2014/main" id="{D0EDC004-98DD-4FE4-ACB3-6A083C2A0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77FB5-F67B-4CB4-984E-E5B3B8796DF5}"/>
              </a:ext>
            </a:extLst>
          </p:cNvPr>
          <p:cNvSpPr>
            <a:spLocks noGrp="1"/>
          </p:cNvSpPr>
          <p:nvPr>
            <p:ph type="sldNum" sz="quarter" idx="12"/>
          </p:nvPr>
        </p:nvSpPr>
        <p:spPr/>
        <p:txBody>
          <a:bodyPr/>
          <a:lstStyle/>
          <a:p>
            <a:fld id="{51800CB3-E7C0-4D6A-9184-45D6B848C083}" type="slidenum">
              <a:rPr lang="en-US" smtClean="0"/>
              <a:pPr/>
              <a:t>‹#›</a:t>
            </a:fld>
            <a:endParaRPr lang="en-US" dirty="0"/>
          </a:p>
        </p:txBody>
      </p:sp>
      <p:pic>
        <p:nvPicPr>
          <p:cNvPr id="7" name="Picture 6">
            <a:extLst>
              <a:ext uri="{FF2B5EF4-FFF2-40B4-BE49-F238E27FC236}">
                <a16:creationId xmlns:a16="http://schemas.microsoft.com/office/drawing/2014/main" id="{30EFBC2F-76CF-4D79-9E0F-CDBA7FF7D9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397"/>
          <a:stretch/>
        </p:blipFill>
        <p:spPr>
          <a:xfrm>
            <a:off x="0" y="1"/>
            <a:ext cx="9144000" cy="1476260"/>
          </a:xfrm>
          <a:prstGeom prst="rect">
            <a:avLst/>
          </a:prstGeom>
        </p:spPr>
      </p:pic>
      <p:cxnSp>
        <p:nvCxnSpPr>
          <p:cNvPr id="8" name="Straight Connector 7">
            <a:extLst>
              <a:ext uri="{FF2B5EF4-FFF2-40B4-BE49-F238E27FC236}">
                <a16:creationId xmlns:a16="http://schemas.microsoft.com/office/drawing/2014/main" id="{3C0137B2-94FD-4DC8-B7E6-9D0C25F62EB8}"/>
              </a:ext>
            </a:extLst>
          </p:cNvPr>
          <p:cNvCxnSpPr/>
          <p:nvPr userDrawn="1"/>
        </p:nvCxnSpPr>
        <p:spPr>
          <a:xfrm>
            <a:off x="0" y="1498294"/>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498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9CF78-FB7D-43BF-BDA6-AA7A3977F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C409F-16B9-4805-B17C-6DC11C4424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FC0F9-FEB2-4FD3-9222-4AFB50CC4C71}"/>
              </a:ext>
            </a:extLst>
          </p:cNvPr>
          <p:cNvSpPr>
            <a:spLocks noGrp="1"/>
          </p:cNvSpPr>
          <p:nvPr>
            <p:ph type="dt" sz="half" idx="10"/>
          </p:nvPr>
        </p:nvSpPr>
        <p:spPr/>
        <p:txBody>
          <a:bodyPr/>
          <a:lstStyle/>
          <a:p>
            <a:fld id="{C38406B2-91A0-47AD-B68E-471597D92104}" type="datetime1">
              <a:rPr lang="en-US" smtClean="0"/>
              <a:t>6/22/2026</a:t>
            </a:fld>
            <a:endParaRPr lang="en-US"/>
          </a:p>
        </p:txBody>
      </p:sp>
      <p:sp>
        <p:nvSpPr>
          <p:cNvPr id="5" name="Footer Placeholder 4">
            <a:extLst>
              <a:ext uri="{FF2B5EF4-FFF2-40B4-BE49-F238E27FC236}">
                <a16:creationId xmlns:a16="http://schemas.microsoft.com/office/drawing/2014/main" id="{43EBD079-F52F-4B64-AA1B-DDFE9E1CD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16F2A-CFBC-4D83-8F69-11202FFBD4B3}"/>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306516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8179B-4A7C-43CD-9FE0-4FD6DB2DC6B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0021E-FC04-4CD8-9E05-05FD98CCA63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5E1CC-5715-4F4A-9B0E-B8AAB602C0E4}"/>
              </a:ext>
            </a:extLst>
          </p:cNvPr>
          <p:cNvSpPr>
            <a:spLocks noGrp="1"/>
          </p:cNvSpPr>
          <p:nvPr>
            <p:ph type="dt" sz="half" idx="10"/>
          </p:nvPr>
        </p:nvSpPr>
        <p:spPr/>
        <p:txBody>
          <a:bodyPr/>
          <a:lstStyle/>
          <a:p>
            <a:fld id="{795F96AB-07DF-4072-9250-43D17C4FE86A}" type="datetime1">
              <a:rPr lang="en-US" smtClean="0"/>
              <a:t>6/22/2026</a:t>
            </a:fld>
            <a:endParaRPr lang="en-US"/>
          </a:p>
        </p:txBody>
      </p:sp>
      <p:sp>
        <p:nvSpPr>
          <p:cNvPr id="5" name="Footer Placeholder 4">
            <a:extLst>
              <a:ext uri="{FF2B5EF4-FFF2-40B4-BE49-F238E27FC236}">
                <a16:creationId xmlns:a16="http://schemas.microsoft.com/office/drawing/2014/main" id="{6D307E63-EDEF-4ED8-85D7-312F0FD3E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5A042-147C-413D-B9AE-65D231188272}"/>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187330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86300" y="1905000"/>
            <a:ext cx="3771900" cy="4038600"/>
          </a:xfrm>
        </p:spPr>
        <p:txBody>
          <a:bodyPr/>
          <a:lstStyle/>
          <a:p>
            <a:endParaRPr lang="en-US" dirty="0"/>
          </a:p>
        </p:txBody>
      </p:sp>
      <p:sp>
        <p:nvSpPr>
          <p:cNvPr id="5" name="Date Placeholder 4"/>
          <p:cNvSpPr>
            <a:spLocks noGrp="1"/>
          </p:cNvSpPr>
          <p:nvPr>
            <p:ph type="dt" sz="half" idx="10"/>
          </p:nvPr>
        </p:nvSpPr>
        <p:spPr>
          <a:xfrm>
            <a:off x="762000" y="6391275"/>
            <a:ext cx="2057400" cy="457200"/>
          </a:xfrm>
        </p:spPr>
        <p:txBody>
          <a:bodyPr/>
          <a:lstStyle>
            <a:lvl1pPr>
              <a:defRPr/>
            </a:lvl1pPr>
          </a:lstStyle>
          <a:p>
            <a:fld id="{5BCE1D63-8DED-4280-BBCE-5EDB8D8105BA}" type="datetime1">
              <a:rPr lang="en-US" altLang="en-US" smtClean="0">
                <a:solidFill>
                  <a:srgbClr val="FFFFFF"/>
                </a:solidFill>
              </a:rPr>
              <a:t>6/22/2026</a:t>
            </a:fld>
            <a:endParaRPr lang="en-US" altLang="en-US" dirty="0">
              <a:solidFill>
                <a:srgbClr val="FFFFFF"/>
              </a:solidFill>
            </a:endParaRPr>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ltLang="en-US" dirty="0">
              <a:solidFill>
                <a:srgbClr val="FFFFFF"/>
              </a:solidFill>
            </a:endParaRPr>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A53E82E9-8DDA-432E-8E7F-2D93FB18B537}"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4167813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D33754-6477-475C-A9DE-FD42B6B08B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397"/>
          <a:stretch/>
        </p:blipFill>
        <p:spPr>
          <a:xfrm>
            <a:off x="0" y="1"/>
            <a:ext cx="9144000" cy="1476260"/>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rgbClr val="1E437A"/>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51800CB3-E7C0-4D6A-9184-45D6B848C083}" type="slidenum">
              <a:rPr lang="en-US" smtClean="0"/>
              <a:pPr/>
              <a:t>‹#›</a:t>
            </a:fld>
            <a:endParaRPr lang="en-US" dirty="0"/>
          </a:p>
        </p:txBody>
      </p:sp>
      <p:cxnSp>
        <p:nvCxnSpPr>
          <p:cNvPr id="10" name="Straight Connector 9">
            <a:extLst>
              <a:ext uri="{FF2B5EF4-FFF2-40B4-BE49-F238E27FC236}">
                <a16:creationId xmlns:a16="http://schemas.microsoft.com/office/drawing/2014/main" id="{DF52A31A-F530-4D01-8FAF-38655E16A9E5}"/>
              </a:ext>
            </a:extLst>
          </p:cNvPr>
          <p:cNvCxnSpPr/>
          <p:nvPr userDrawn="1"/>
        </p:nvCxnSpPr>
        <p:spPr>
          <a:xfrm>
            <a:off x="0" y="1498294"/>
            <a:ext cx="9144000" cy="0"/>
          </a:xfrm>
          <a:prstGeom prst="line">
            <a:avLst/>
          </a:prstGeom>
          <a:ln w="28575">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282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477000"/>
            <a:ext cx="9144000" cy="381000"/>
          </a:xfrm>
          <a:prstGeom prst="rect">
            <a:avLst/>
          </a:prstGeom>
          <a:gradFill>
            <a:gsLst>
              <a:gs pos="0">
                <a:srgbClr val="1E437A"/>
              </a:gs>
              <a:gs pos="80000">
                <a:srgbClr val="1E437A"/>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16250" y="284798"/>
            <a:ext cx="5670550" cy="406082"/>
          </a:xfrm>
        </p:spPr>
        <p:txBody>
          <a:bodyPr>
            <a:noAutofit/>
          </a:bodyPr>
          <a:lstStyle>
            <a:lvl1pPr algn="l">
              <a:defRPr sz="3200" b="1">
                <a:solidFill>
                  <a:srgbClr val="1E437A"/>
                </a:solidFill>
                <a:latin typeface="+mn-lt"/>
              </a:defRPr>
            </a:lvl1pPr>
          </a:lstStyle>
          <a:p>
            <a:r>
              <a:rPr lang="en-US" dirty="0"/>
              <a:t>Click to edit Master title style</a:t>
            </a:r>
          </a:p>
        </p:txBody>
      </p:sp>
      <p:sp>
        <p:nvSpPr>
          <p:cNvPr id="3" name="Content Placeholder 2"/>
          <p:cNvSpPr>
            <a:spLocks noGrp="1"/>
          </p:cNvSpPr>
          <p:nvPr>
            <p:ph idx="1"/>
          </p:nvPr>
        </p:nvSpPr>
        <p:spPr>
          <a:xfrm>
            <a:off x="2935288" y="1600200"/>
            <a:ext cx="5751512" cy="452596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6600"/>
                </a:solidFill>
              </a:defRPr>
            </a:lvl1pPr>
          </a:lstStyle>
          <a:p>
            <a:fld id="{51800CB3-E7C0-4D6A-9184-45D6B848C083}"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34" t="28913" r="6292" b="17800"/>
          <a:stretch/>
        </p:blipFill>
        <p:spPr>
          <a:xfrm>
            <a:off x="266532" y="264405"/>
            <a:ext cx="2387676" cy="447095"/>
          </a:xfrm>
          <a:prstGeom prst="rect">
            <a:avLst/>
          </a:prstGeom>
        </p:spPr>
      </p:pic>
      <p:sp>
        <p:nvSpPr>
          <p:cNvPr id="15" name="Rectangle 14"/>
          <p:cNvSpPr/>
          <p:nvPr userDrawn="1"/>
        </p:nvSpPr>
        <p:spPr>
          <a:xfrm>
            <a:off x="3016250" y="817880"/>
            <a:ext cx="6127750" cy="45719"/>
          </a:xfrm>
          <a:prstGeom prst="rect">
            <a:avLst/>
          </a:prstGeom>
          <a:gradFill flip="none" rotWithShape="1">
            <a:gsLst>
              <a:gs pos="0">
                <a:srgbClr val="1E437A"/>
              </a:gs>
              <a:gs pos="100000">
                <a:schemeClr val="accent1">
                  <a:shade val="94000"/>
                  <a:satMod val="13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4186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36297F-8D95-42B4-8ADB-39025AC3652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2240"/>
          <a:stretch/>
        </p:blipFill>
        <p:spPr>
          <a:xfrm>
            <a:off x="0" y="0"/>
            <a:ext cx="9144000" cy="5078775"/>
          </a:xfrm>
          <a:prstGeom prst="rect">
            <a:avLst/>
          </a:prstGeom>
        </p:spPr>
      </p:pic>
      <p:sp>
        <p:nvSpPr>
          <p:cNvPr id="2" name="Title 1"/>
          <p:cNvSpPr>
            <a:spLocks noGrp="1"/>
          </p:cNvSpPr>
          <p:nvPr>
            <p:ph type="title"/>
          </p:nvPr>
        </p:nvSpPr>
        <p:spPr>
          <a:xfrm>
            <a:off x="722313" y="3591652"/>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09146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1800CB3-E7C0-4D6A-9184-45D6B848C083}" type="slidenum">
              <a:rPr lang="en-US" smtClean="0"/>
              <a:pPr/>
              <a:t>‹#›</a:t>
            </a:fld>
            <a:endParaRPr lang="en-US" dirty="0"/>
          </a:p>
        </p:txBody>
      </p:sp>
      <p:cxnSp>
        <p:nvCxnSpPr>
          <p:cNvPr id="8" name="Straight Connector 7">
            <a:extLst>
              <a:ext uri="{FF2B5EF4-FFF2-40B4-BE49-F238E27FC236}">
                <a16:creationId xmlns:a16="http://schemas.microsoft.com/office/drawing/2014/main" id="{220BADE1-3012-4463-95F9-2BA3F251FF2A}"/>
              </a:ext>
            </a:extLst>
          </p:cNvPr>
          <p:cNvCxnSpPr/>
          <p:nvPr userDrawn="1"/>
        </p:nvCxnSpPr>
        <p:spPr>
          <a:xfrm>
            <a:off x="0" y="5067759"/>
            <a:ext cx="9144000" cy="0"/>
          </a:xfrm>
          <a:prstGeom prst="line">
            <a:avLst/>
          </a:prstGeom>
          <a:ln w="28575">
            <a:solidFill>
              <a:srgbClr val="FFCC0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793353D-FA7E-4673-A7D9-1A1D69651123}"/>
              </a:ext>
            </a:extLst>
          </p:cNvPr>
          <p:cNvPicPr>
            <a:picLocks noChangeAspect="1"/>
          </p:cNvPicPr>
          <p:nvPr userDrawn="1"/>
        </p:nvPicPr>
        <p:blipFill rotWithShape="1">
          <a:blip r:embed="rId3" cstate="print">
            <a:lum bright="70000" contrast="-70000"/>
            <a:extLst>
              <a:ext uri="{28A0092B-C50C-407E-A947-70E740481C1C}">
                <a14:useLocalDpi xmlns:a14="http://schemas.microsoft.com/office/drawing/2010/main" val="0"/>
              </a:ext>
            </a:extLst>
          </a:blip>
          <a:srcRect l="11034" t="28913" r="6292" b="17800"/>
          <a:stretch/>
        </p:blipFill>
        <p:spPr>
          <a:xfrm>
            <a:off x="718224" y="2732183"/>
            <a:ext cx="2387676" cy="447095"/>
          </a:xfrm>
          <a:prstGeom prst="rect">
            <a:avLst/>
          </a:prstGeom>
        </p:spPr>
      </p:pic>
    </p:spTree>
    <p:extLst>
      <p:ext uri="{BB962C8B-B14F-4D97-AF65-F5344CB8AC3E}">
        <p14:creationId xmlns:p14="http://schemas.microsoft.com/office/powerpoint/2010/main" val="1405690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0" y="-1"/>
            <a:ext cx="5670550" cy="804231"/>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77000"/>
            <a:ext cx="2133600" cy="381000"/>
          </a:xfrm>
          <a:prstGeom prst="rect">
            <a:avLst/>
          </a:prstGeom>
        </p:spPr>
        <p:txBody>
          <a:bodyPr/>
          <a:lstStyle/>
          <a:p>
            <a:fld id="{921419AF-2C93-425A-AE3C-800F9DD78589}" type="datetime1">
              <a:rPr lang="en-US" smtClean="0"/>
              <a:t>6/22/2026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1800CB3-E7C0-4D6A-9184-45D6B848C083}" type="slidenum">
              <a:rPr lang="en-US" smtClean="0"/>
              <a:pPr/>
              <a:t>‹#›</a:t>
            </a:fld>
            <a:endParaRPr lang="en-US" dirty="0"/>
          </a:p>
        </p:txBody>
      </p:sp>
      <p:pic>
        <p:nvPicPr>
          <p:cNvPr id="8" name="Picture 7">
            <a:extLst>
              <a:ext uri="{FF2B5EF4-FFF2-40B4-BE49-F238E27FC236}">
                <a16:creationId xmlns:a16="http://schemas.microsoft.com/office/drawing/2014/main" id="{B965D9D9-13CA-41C3-8248-7C9B735B098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34" t="28913" r="6292" b="17800"/>
          <a:stretch/>
        </p:blipFill>
        <p:spPr>
          <a:xfrm>
            <a:off x="266532" y="264405"/>
            <a:ext cx="2387676" cy="447095"/>
          </a:xfrm>
          <a:prstGeom prst="rect">
            <a:avLst/>
          </a:prstGeom>
        </p:spPr>
      </p:pic>
      <p:sp>
        <p:nvSpPr>
          <p:cNvPr id="9" name="Rectangle 8">
            <a:extLst>
              <a:ext uri="{FF2B5EF4-FFF2-40B4-BE49-F238E27FC236}">
                <a16:creationId xmlns:a16="http://schemas.microsoft.com/office/drawing/2014/main" id="{CB991034-859E-4AAD-999F-8F1FBDB1D1E4}"/>
              </a:ext>
            </a:extLst>
          </p:cNvPr>
          <p:cNvSpPr/>
          <p:nvPr userDrawn="1"/>
        </p:nvSpPr>
        <p:spPr>
          <a:xfrm>
            <a:off x="3016250" y="817880"/>
            <a:ext cx="6127750" cy="45719"/>
          </a:xfrm>
          <a:prstGeom prst="rect">
            <a:avLst/>
          </a:prstGeom>
          <a:gradFill flip="none" rotWithShape="1">
            <a:gsLst>
              <a:gs pos="0">
                <a:srgbClr val="1E437A"/>
              </a:gs>
              <a:gs pos="100000">
                <a:schemeClr val="accent1">
                  <a:shade val="94000"/>
                  <a:satMod val="13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8087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477000"/>
            <a:ext cx="2133600" cy="381000"/>
          </a:xfrm>
          <a:prstGeom prst="rect">
            <a:avLst/>
          </a:prstGeom>
        </p:spPr>
        <p:txBody>
          <a:bodyPr/>
          <a:lstStyle/>
          <a:p>
            <a:fld id="{6D6B9D66-CF1F-4B32-BD46-CF10771A4DA5}" type="datetime1">
              <a:rPr lang="en-US" smtClean="0"/>
              <a:t>6/22/2026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3605513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6250" y="0"/>
            <a:ext cx="5670550" cy="815248"/>
          </a:xfrm>
        </p:spPr>
        <p:txBody>
          <a:bodyPr/>
          <a:lstStyle/>
          <a:p>
            <a:r>
              <a:rPr lang="en-US"/>
              <a:t>Click to edit Master title style</a:t>
            </a:r>
          </a:p>
        </p:txBody>
      </p:sp>
      <p:sp>
        <p:nvSpPr>
          <p:cNvPr id="3" name="Date Placeholder 2"/>
          <p:cNvSpPr>
            <a:spLocks noGrp="1"/>
          </p:cNvSpPr>
          <p:nvPr>
            <p:ph type="dt" sz="half" idx="10"/>
          </p:nvPr>
        </p:nvSpPr>
        <p:spPr>
          <a:xfrm>
            <a:off x="457200" y="6477000"/>
            <a:ext cx="2133600" cy="381000"/>
          </a:xfrm>
          <a:prstGeom prst="rect">
            <a:avLst/>
          </a:prstGeom>
        </p:spPr>
        <p:txBody>
          <a:bodyPr/>
          <a:lstStyle/>
          <a:p>
            <a:fld id="{F85C5EC3-BFCB-4228-8CCE-1A3E0A0A51E7}" type="datetime1">
              <a:rPr lang="en-US" smtClean="0"/>
              <a:t>6/22/2026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1800CB3-E7C0-4D6A-9184-45D6B848C083}" type="slidenum">
              <a:rPr lang="en-US" smtClean="0"/>
              <a:pPr/>
              <a:t>‹#›</a:t>
            </a:fld>
            <a:endParaRPr lang="en-US" dirty="0"/>
          </a:p>
        </p:txBody>
      </p:sp>
      <p:pic>
        <p:nvPicPr>
          <p:cNvPr id="6" name="Picture 5">
            <a:extLst>
              <a:ext uri="{FF2B5EF4-FFF2-40B4-BE49-F238E27FC236}">
                <a16:creationId xmlns:a16="http://schemas.microsoft.com/office/drawing/2014/main" id="{B460E286-D9F6-4C8E-B7A9-551C50FD441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34" t="28913" r="6292" b="17800"/>
          <a:stretch/>
        </p:blipFill>
        <p:spPr>
          <a:xfrm>
            <a:off x="266532" y="264405"/>
            <a:ext cx="2387676" cy="447095"/>
          </a:xfrm>
          <a:prstGeom prst="rect">
            <a:avLst/>
          </a:prstGeom>
        </p:spPr>
      </p:pic>
      <p:sp>
        <p:nvSpPr>
          <p:cNvPr id="7" name="Rectangle 6">
            <a:extLst>
              <a:ext uri="{FF2B5EF4-FFF2-40B4-BE49-F238E27FC236}">
                <a16:creationId xmlns:a16="http://schemas.microsoft.com/office/drawing/2014/main" id="{C8E0824D-9890-4E74-AF96-F564D778B1B4}"/>
              </a:ext>
            </a:extLst>
          </p:cNvPr>
          <p:cNvSpPr/>
          <p:nvPr userDrawn="1"/>
        </p:nvSpPr>
        <p:spPr>
          <a:xfrm>
            <a:off x="3016250" y="817880"/>
            <a:ext cx="6127750" cy="45719"/>
          </a:xfrm>
          <a:prstGeom prst="rect">
            <a:avLst/>
          </a:prstGeom>
          <a:gradFill flip="none" rotWithShape="1">
            <a:gsLst>
              <a:gs pos="0">
                <a:srgbClr val="1E437A"/>
              </a:gs>
              <a:gs pos="100000">
                <a:schemeClr val="accent1">
                  <a:shade val="94000"/>
                  <a:satMod val="13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253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381000"/>
          </a:xfrm>
          <a:prstGeom prst="rect">
            <a:avLst/>
          </a:prstGeom>
        </p:spPr>
        <p:txBody>
          <a:bodyPr/>
          <a:lstStyle/>
          <a:p>
            <a:fld id="{CE7B5A92-5446-4907-80E9-23B614CEB56F}" type="datetime1">
              <a:rPr lang="en-US" smtClean="0"/>
              <a:t>6/22/2026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376870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A75FD-9E06-4A2B-A6D7-69AF1A6E5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DB493-374C-4B90-A14F-DCDA9619A0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1BA18-1812-483C-B861-AAC85723BB5C}"/>
              </a:ext>
            </a:extLst>
          </p:cNvPr>
          <p:cNvSpPr>
            <a:spLocks noGrp="1"/>
          </p:cNvSpPr>
          <p:nvPr>
            <p:ph type="dt" sz="half" idx="10"/>
          </p:nvPr>
        </p:nvSpPr>
        <p:spPr/>
        <p:txBody>
          <a:bodyPr/>
          <a:lstStyle/>
          <a:p>
            <a:fld id="{6A19F09E-D6BC-469A-9B66-BD7899840D90}" type="datetime1">
              <a:rPr lang="en-US" smtClean="0"/>
              <a:t>6/22/2026</a:t>
            </a:fld>
            <a:endParaRPr lang="en-US"/>
          </a:p>
        </p:txBody>
      </p:sp>
      <p:sp>
        <p:nvSpPr>
          <p:cNvPr id="5" name="Footer Placeholder 4">
            <a:extLst>
              <a:ext uri="{FF2B5EF4-FFF2-40B4-BE49-F238E27FC236}">
                <a16:creationId xmlns:a16="http://schemas.microsoft.com/office/drawing/2014/main" id="{FD98C909-5366-4A71-9963-96315B0DE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D3367-D782-40ED-84B5-28995DCFB3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930D28FF-B054-4B9E-B2AA-51860A27A12C}"/>
              </a:ext>
            </a:extLst>
          </p:cNvPr>
          <p:cNvSpPr/>
          <p:nvPr userDrawn="1"/>
        </p:nvSpPr>
        <p:spPr>
          <a:xfrm>
            <a:off x="0" y="6477000"/>
            <a:ext cx="9144000" cy="381000"/>
          </a:xfrm>
          <a:prstGeom prst="rect">
            <a:avLst/>
          </a:prstGeom>
          <a:gradFill>
            <a:gsLst>
              <a:gs pos="0">
                <a:srgbClr val="1E437A"/>
              </a:gs>
              <a:gs pos="80000">
                <a:srgbClr val="1E437A"/>
              </a:gs>
              <a:gs pos="100000">
                <a:schemeClr val="accent1">
                  <a:shade val="94000"/>
                  <a:satMod val="13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1816A65-D237-4CE2-B55A-84030739CBA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034" t="28913" r="6292" b="17800"/>
          <a:stretch/>
        </p:blipFill>
        <p:spPr>
          <a:xfrm>
            <a:off x="266532" y="264405"/>
            <a:ext cx="2387676" cy="447095"/>
          </a:xfrm>
          <a:prstGeom prst="rect">
            <a:avLst/>
          </a:prstGeom>
        </p:spPr>
      </p:pic>
      <p:sp>
        <p:nvSpPr>
          <p:cNvPr id="9" name="Rectangle 8">
            <a:extLst>
              <a:ext uri="{FF2B5EF4-FFF2-40B4-BE49-F238E27FC236}">
                <a16:creationId xmlns:a16="http://schemas.microsoft.com/office/drawing/2014/main" id="{48013757-8F89-47C5-9A5C-58D37EA784BF}"/>
              </a:ext>
            </a:extLst>
          </p:cNvPr>
          <p:cNvSpPr/>
          <p:nvPr userDrawn="1"/>
        </p:nvSpPr>
        <p:spPr>
          <a:xfrm>
            <a:off x="3016250" y="817880"/>
            <a:ext cx="6127750" cy="45719"/>
          </a:xfrm>
          <a:prstGeom prst="rect">
            <a:avLst/>
          </a:prstGeom>
          <a:gradFill flip="none" rotWithShape="1">
            <a:gsLst>
              <a:gs pos="0">
                <a:srgbClr val="1E437A"/>
              </a:gs>
              <a:gs pos="100000">
                <a:schemeClr val="accent1">
                  <a:shade val="94000"/>
                  <a:satMod val="13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62559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77000"/>
            <a:ext cx="2133600" cy="381000"/>
          </a:xfrm>
          <a:prstGeom prst="rect">
            <a:avLst/>
          </a:prstGeom>
        </p:spPr>
        <p:txBody>
          <a:bodyPr/>
          <a:lstStyle/>
          <a:p>
            <a:fld id="{8F3CB545-7792-4983-874A-119F9E5D56FA}" type="datetime1">
              <a:rPr lang="en-US" smtClean="0"/>
              <a:t>6/22/2026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231043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477000"/>
            <a:ext cx="2133600" cy="381000"/>
          </a:xfrm>
          <a:prstGeom prst="rect">
            <a:avLst/>
          </a:prstGeom>
        </p:spPr>
        <p:txBody>
          <a:bodyPr/>
          <a:lstStyle/>
          <a:p>
            <a:fld id="{AF2DC801-AB34-4415-971C-02259E925FDB}" type="datetime1">
              <a:rPr lang="en-US" smtClean="0"/>
              <a:t>6/22/2026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1881023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86300" y="1905000"/>
            <a:ext cx="3771900" cy="4038600"/>
          </a:xfrm>
        </p:spPr>
        <p:txBody>
          <a:bodyPr/>
          <a:lstStyle/>
          <a:p>
            <a:endParaRPr lang="en-US" dirty="0"/>
          </a:p>
        </p:txBody>
      </p:sp>
      <p:sp>
        <p:nvSpPr>
          <p:cNvPr id="5" name="Date Placeholder 4"/>
          <p:cNvSpPr>
            <a:spLocks noGrp="1"/>
          </p:cNvSpPr>
          <p:nvPr>
            <p:ph type="dt" sz="half" idx="10"/>
          </p:nvPr>
        </p:nvSpPr>
        <p:spPr>
          <a:xfrm>
            <a:off x="762000" y="6391275"/>
            <a:ext cx="2057400" cy="457200"/>
          </a:xfrm>
        </p:spPr>
        <p:txBody>
          <a:bodyPr/>
          <a:lstStyle>
            <a:lvl1pPr>
              <a:defRPr/>
            </a:lvl1pPr>
          </a:lstStyle>
          <a:p>
            <a:fld id="{5E6C81F1-315A-4ACB-9696-7F9224156FDF}" type="datetime1">
              <a:rPr lang="en-US" altLang="en-US" smtClean="0">
                <a:solidFill>
                  <a:srgbClr val="FFFFFF"/>
                </a:solidFill>
              </a:rPr>
              <a:t>6/22/2026</a:t>
            </a:fld>
            <a:endParaRPr lang="en-US" altLang="en-US" dirty="0">
              <a:solidFill>
                <a:srgbClr val="FFFFFF"/>
              </a:solidFill>
            </a:endParaRPr>
          </a:p>
        </p:txBody>
      </p:sp>
      <p:sp>
        <p:nvSpPr>
          <p:cNvPr id="6" name="Footer Placeholder 5"/>
          <p:cNvSpPr>
            <a:spLocks noGrp="1"/>
          </p:cNvSpPr>
          <p:nvPr>
            <p:ph type="ftr" sz="quarter" idx="11"/>
          </p:nvPr>
        </p:nvSpPr>
        <p:spPr>
          <a:xfrm>
            <a:off x="3352800" y="6403975"/>
            <a:ext cx="2895600" cy="457200"/>
          </a:xfrm>
        </p:spPr>
        <p:txBody>
          <a:bodyPr/>
          <a:lstStyle>
            <a:lvl1pPr>
              <a:defRPr/>
            </a:lvl1pPr>
          </a:lstStyle>
          <a:p>
            <a:endParaRPr lang="en-US" altLang="en-US" dirty="0">
              <a:solidFill>
                <a:srgbClr val="FFFFFF"/>
              </a:solidFill>
            </a:endParaRPr>
          </a:p>
        </p:txBody>
      </p:sp>
      <p:sp>
        <p:nvSpPr>
          <p:cNvPr id="7" name="Slide Number Placeholder 6"/>
          <p:cNvSpPr>
            <a:spLocks noGrp="1"/>
          </p:cNvSpPr>
          <p:nvPr>
            <p:ph type="sldNum" sz="quarter" idx="12"/>
          </p:nvPr>
        </p:nvSpPr>
        <p:spPr>
          <a:xfrm>
            <a:off x="6858000" y="6400800"/>
            <a:ext cx="1600200" cy="457200"/>
          </a:xfrm>
        </p:spPr>
        <p:txBody>
          <a:bodyPr/>
          <a:lstStyle>
            <a:lvl1pPr>
              <a:defRPr/>
            </a:lvl1pPr>
          </a:lstStyle>
          <a:p>
            <a:fld id="{A53E82E9-8DDA-432E-8E7F-2D93FB18B537}" type="slidenum">
              <a:rPr lang="en-US" altLang="en-US">
                <a:solidFill>
                  <a:srgbClr val="FFFFFF"/>
                </a:solidFill>
              </a:rPr>
              <a:pPr/>
              <a:t>‹#›</a:t>
            </a:fld>
            <a:endParaRPr lang="en-US" altLang="en-US" dirty="0">
              <a:solidFill>
                <a:srgbClr val="FFFFFF"/>
              </a:solidFill>
            </a:endParaRPr>
          </a:p>
        </p:txBody>
      </p:sp>
    </p:spTree>
    <p:extLst>
      <p:ext uri="{BB962C8B-B14F-4D97-AF65-F5344CB8AC3E}">
        <p14:creationId xmlns:p14="http://schemas.microsoft.com/office/powerpoint/2010/main" val="293653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BDD5-A56A-496B-B94A-94A61D71CA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CF527DF-B8C6-4EBF-B2FD-B671C4D276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349297-52FE-4FF7-98F2-A4EF3959E79D}"/>
              </a:ext>
            </a:extLst>
          </p:cNvPr>
          <p:cNvSpPr>
            <a:spLocks noGrp="1"/>
          </p:cNvSpPr>
          <p:nvPr>
            <p:ph type="dt" sz="half" idx="10"/>
          </p:nvPr>
        </p:nvSpPr>
        <p:spPr/>
        <p:txBody>
          <a:bodyPr/>
          <a:lstStyle/>
          <a:p>
            <a:fld id="{54123CDF-5754-4C78-85C8-9CE0A12A9E63}" type="datetime1">
              <a:rPr lang="en-US" smtClean="0"/>
              <a:t>6/22/2026</a:t>
            </a:fld>
            <a:endParaRPr lang="en-US"/>
          </a:p>
        </p:txBody>
      </p:sp>
      <p:sp>
        <p:nvSpPr>
          <p:cNvPr id="5" name="Footer Placeholder 4">
            <a:extLst>
              <a:ext uri="{FF2B5EF4-FFF2-40B4-BE49-F238E27FC236}">
                <a16:creationId xmlns:a16="http://schemas.microsoft.com/office/drawing/2014/main" id="{1873663A-70D8-4B51-A973-C13675C9C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4CC80-FFA7-4B91-95A4-D478A726EB64}"/>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486125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C0DFC-1947-43DF-9A32-95BE9731C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8B8BF-CB58-4953-B603-B6811DC9646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55950A-549F-4B5A-A283-6BC41F707EB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CF9C7-FB65-4BF2-A731-8B40D4742A83}"/>
              </a:ext>
            </a:extLst>
          </p:cNvPr>
          <p:cNvSpPr>
            <a:spLocks noGrp="1"/>
          </p:cNvSpPr>
          <p:nvPr>
            <p:ph type="dt" sz="half" idx="10"/>
          </p:nvPr>
        </p:nvSpPr>
        <p:spPr/>
        <p:txBody>
          <a:bodyPr/>
          <a:lstStyle/>
          <a:p>
            <a:fld id="{81513617-16CD-469B-A129-9028031E44EE}" type="datetime1">
              <a:rPr lang="en-US" smtClean="0"/>
              <a:t>6/22/2026</a:t>
            </a:fld>
            <a:endParaRPr lang="en-US"/>
          </a:p>
        </p:txBody>
      </p:sp>
      <p:sp>
        <p:nvSpPr>
          <p:cNvPr id="6" name="Footer Placeholder 5">
            <a:extLst>
              <a:ext uri="{FF2B5EF4-FFF2-40B4-BE49-F238E27FC236}">
                <a16:creationId xmlns:a16="http://schemas.microsoft.com/office/drawing/2014/main" id="{AC7E8ADF-BA83-42DF-9028-7AFE3ED404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1EA1D-8572-4279-B0E2-8635FB800FD4}"/>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373342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04B71-0BFE-4605-9604-B80BDB3AFE2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6DB459-3CBD-4C23-9490-347E896F4D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8525B-F36E-4F13-9FE7-DCC5A10BDED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62D897-31E1-4D4F-B5BA-444499EE2C8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95B14-6D89-4F0D-A693-61DA70E9178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1289AE-13C6-4C6D-A9BE-1339252C3F77}"/>
              </a:ext>
            </a:extLst>
          </p:cNvPr>
          <p:cNvSpPr>
            <a:spLocks noGrp="1"/>
          </p:cNvSpPr>
          <p:nvPr>
            <p:ph type="dt" sz="half" idx="10"/>
          </p:nvPr>
        </p:nvSpPr>
        <p:spPr/>
        <p:txBody>
          <a:bodyPr/>
          <a:lstStyle/>
          <a:p>
            <a:fld id="{B428201C-725C-46C1-81B6-C32204DD240D}" type="datetime1">
              <a:rPr lang="en-US" smtClean="0"/>
              <a:t>6/22/2026</a:t>
            </a:fld>
            <a:endParaRPr lang="en-US" dirty="0"/>
          </a:p>
        </p:txBody>
      </p:sp>
      <p:sp>
        <p:nvSpPr>
          <p:cNvPr id="8" name="Footer Placeholder 7">
            <a:extLst>
              <a:ext uri="{FF2B5EF4-FFF2-40B4-BE49-F238E27FC236}">
                <a16:creationId xmlns:a16="http://schemas.microsoft.com/office/drawing/2014/main" id="{6CED729A-1A40-4871-B68E-8368896CD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5F672D-23D1-4240-B3E2-BC268A154A3C}"/>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261868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5A4A8-620A-487D-BFF9-35DBC8804B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607D6-0089-40E1-BCFE-AA80D12E5126}"/>
              </a:ext>
            </a:extLst>
          </p:cNvPr>
          <p:cNvSpPr>
            <a:spLocks noGrp="1"/>
          </p:cNvSpPr>
          <p:nvPr>
            <p:ph type="dt" sz="half" idx="10"/>
          </p:nvPr>
        </p:nvSpPr>
        <p:spPr/>
        <p:txBody>
          <a:bodyPr/>
          <a:lstStyle/>
          <a:p>
            <a:fld id="{AE619AB4-1E04-4CC9-ACE4-BCA72D62C568}" type="datetime1">
              <a:rPr lang="en-US" smtClean="0"/>
              <a:t>6/22/2026</a:t>
            </a:fld>
            <a:endParaRPr lang="en-US"/>
          </a:p>
        </p:txBody>
      </p:sp>
      <p:sp>
        <p:nvSpPr>
          <p:cNvPr id="4" name="Footer Placeholder 3">
            <a:extLst>
              <a:ext uri="{FF2B5EF4-FFF2-40B4-BE49-F238E27FC236}">
                <a16:creationId xmlns:a16="http://schemas.microsoft.com/office/drawing/2014/main" id="{BF727ECC-54E1-4FF5-84FB-41A5970B31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17B0C-AE9A-4AB2-8291-DC6072C20CE0}"/>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128619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7C8301-DA01-4DF9-959E-9924918F22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D92C73-F40F-47DB-8FE4-25454B7B2076}" type="datetime1">
              <a:rPr kumimoji="0" lang="en-US" sz="1800" b="0" i="0" u="none" strike="noStrike" kern="1200" cap="none" spc="0" normalizeH="0" baseline="0" noProof="0" smtClean="0">
                <a:ln>
                  <a:noFill/>
                </a:ln>
                <a:solidFill>
                  <a:prstClr val="black"/>
                </a:solidFill>
                <a:effectLst/>
                <a:uLnTx/>
                <a:uFillTx/>
                <a:latin typeface="Calibri"/>
                <a:ea typeface="+mn-ea"/>
                <a:cs typeface="+mn-cs"/>
              </a:rPr>
              <a:t>6/22/2026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73E05080-6A7A-483E-BA03-134C62F4EF83}"/>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9895AD2-B927-4705-8B65-1EC12B95E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809229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5369-C04A-4772-AC04-3A9A9F76F5F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1F5C20-6156-490B-BC07-5911EAB00F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7B5FD-802D-4B5A-B64C-BDBD4FEBE8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C39172D-CCAC-4626-91C5-A93DE39C1334}"/>
              </a:ext>
            </a:extLst>
          </p:cNvPr>
          <p:cNvSpPr>
            <a:spLocks noGrp="1"/>
          </p:cNvSpPr>
          <p:nvPr>
            <p:ph type="dt" sz="half" idx="10"/>
          </p:nvPr>
        </p:nvSpPr>
        <p:spPr/>
        <p:txBody>
          <a:bodyPr/>
          <a:lstStyle/>
          <a:p>
            <a:fld id="{AB93E412-EE3B-45AC-B228-1CC8701044A9}" type="datetime1">
              <a:rPr lang="en-US" smtClean="0"/>
              <a:t>6/22/2026</a:t>
            </a:fld>
            <a:endParaRPr lang="en-US"/>
          </a:p>
        </p:txBody>
      </p:sp>
      <p:sp>
        <p:nvSpPr>
          <p:cNvPr id="6" name="Footer Placeholder 5">
            <a:extLst>
              <a:ext uri="{FF2B5EF4-FFF2-40B4-BE49-F238E27FC236}">
                <a16:creationId xmlns:a16="http://schemas.microsoft.com/office/drawing/2014/main" id="{29B3390E-C1F2-474E-9EA0-F2AE1C167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50809-1228-4AEB-97C9-A59BB156EB67}"/>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42359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1D97-ED68-4C99-BC59-B14FA71AF9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1F48962-624A-4B58-B396-DA048D1709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B286822-83DE-484A-85FC-26AF7F6B7F2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723E17-FE20-4C92-8A9F-39E885B0E478}"/>
              </a:ext>
            </a:extLst>
          </p:cNvPr>
          <p:cNvSpPr>
            <a:spLocks noGrp="1"/>
          </p:cNvSpPr>
          <p:nvPr>
            <p:ph type="dt" sz="half" idx="10"/>
          </p:nvPr>
        </p:nvSpPr>
        <p:spPr/>
        <p:txBody>
          <a:bodyPr/>
          <a:lstStyle/>
          <a:p>
            <a:fld id="{E25FE0CD-90F2-4304-8A4D-BF4C86E54838}" type="datetime1">
              <a:rPr lang="en-US" smtClean="0"/>
              <a:t>6/22/2026</a:t>
            </a:fld>
            <a:endParaRPr lang="en-US"/>
          </a:p>
        </p:txBody>
      </p:sp>
      <p:sp>
        <p:nvSpPr>
          <p:cNvPr id="6" name="Footer Placeholder 5">
            <a:extLst>
              <a:ext uri="{FF2B5EF4-FFF2-40B4-BE49-F238E27FC236}">
                <a16:creationId xmlns:a16="http://schemas.microsoft.com/office/drawing/2014/main" id="{FDB59B71-2F5D-438D-9AD2-7838098ACE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FB485-DB53-44C7-87B8-A77634788A64}"/>
              </a:ext>
            </a:extLst>
          </p:cNvPr>
          <p:cNvSpPr>
            <a:spLocks noGrp="1"/>
          </p:cNvSpPr>
          <p:nvPr>
            <p:ph type="sldNum" sz="quarter" idx="12"/>
          </p:nvPr>
        </p:nvSpPr>
        <p:spPr/>
        <p:txBody>
          <a:bodyPr/>
          <a:lstStyle/>
          <a:p>
            <a:fld id="{51800CB3-E7C0-4D6A-9184-45D6B848C083}" type="slidenum">
              <a:rPr lang="en-US" smtClean="0"/>
              <a:pPr/>
              <a:t>‹#›</a:t>
            </a:fld>
            <a:endParaRPr lang="en-US" dirty="0"/>
          </a:p>
        </p:txBody>
      </p:sp>
    </p:spTree>
    <p:extLst>
      <p:ext uri="{BB962C8B-B14F-4D97-AF65-F5344CB8AC3E}">
        <p14:creationId xmlns:p14="http://schemas.microsoft.com/office/powerpoint/2010/main" val="64622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437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36883-60CE-4C62-9621-8C7BCBB9EC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87C99-642D-47F4-A014-5F1538ED39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FC7B18-BB2F-4A6F-877D-6D90E83F631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ADEBA32-91C2-4726-9152-8FCB1AB18E28}" type="datetime1">
              <a:rPr lang="en-US" smtClean="0"/>
              <a:t>6/22/2026</a:t>
            </a:fld>
            <a:endParaRPr lang="en-US"/>
          </a:p>
        </p:txBody>
      </p:sp>
      <p:sp>
        <p:nvSpPr>
          <p:cNvPr id="5" name="Footer Placeholder 4">
            <a:extLst>
              <a:ext uri="{FF2B5EF4-FFF2-40B4-BE49-F238E27FC236}">
                <a16:creationId xmlns:a16="http://schemas.microsoft.com/office/drawing/2014/main" id="{CF2DA7A8-3ECB-40A3-A7D8-0106FFEE2FA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619379-18E0-4071-A9D2-2C58FBB7056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800CB3-E7C0-4D6A-9184-45D6B848C083}" type="slidenum">
              <a:rPr lang="en-US" smtClean="0"/>
              <a:pPr/>
              <a:t>‹#›</a:t>
            </a:fld>
            <a:endParaRPr lang="en-US" dirty="0"/>
          </a:p>
        </p:txBody>
      </p:sp>
      <p:pic>
        <p:nvPicPr>
          <p:cNvPr id="7" name="Picture 6">
            <a:extLst>
              <a:ext uri="{FF2B5EF4-FFF2-40B4-BE49-F238E27FC236}">
                <a16:creationId xmlns:a16="http://schemas.microsoft.com/office/drawing/2014/main" id="{A4BDDA99-CCAC-4FB6-9D5C-794744E9391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80" y="-20320"/>
            <a:ext cx="9144000" cy="6482576"/>
          </a:xfrm>
          <a:prstGeom prst="rect">
            <a:avLst/>
          </a:prstGeom>
        </p:spPr>
      </p:pic>
      <p:sp>
        <p:nvSpPr>
          <p:cNvPr id="8" name="Rectangle 7">
            <a:extLst>
              <a:ext uri="{FF2B5EF4-FFF2-40B4-BE49-F238E27FC236}">
                <a16:creationId xmlns:a16="http://schemas.microsoft.com/office/drawing/2014/main" id="{1C71D845-F03B-4460-817F-613F836CFB70}"/>
              </a:ext>
            </a:extLst>
          </p:cNvPr>
          <p:cNvSpPr/>
          <p:nvPr userDrawn="1"/>
        </p:nvSpPr>
        <p:spPr>
          <a:xfrm>
            <a:off x="0" y="6477000"/>
            <a:ext cx="9144000" cy="381000"/>
          </a:xfrm>
          <a:prstGeom prst="rect">
            <a:avLst/>
          </a:prstGeom>
          <a:solidFill>
            <a:srgbClr val="1E43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C33CB42-5C64-4B2F-9379-14C7A4C9B9D0}"/>
              </a:ext>
            </a:extLst>
          </p:cNvPr>
          <p:cNvCxnSpPr>
            <a:cxnSpLocks/>
          </p:cNvCxnSpPr>
          <p:nvPr userDrawn="1"/>
        </p:nvCxnSpPr>
        <p:spPr>
          <a:xfrm>
            <a:off x="0" y="6466901"/>
            <a:ext cx="9144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15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080" y="-20320"/>
            <a:ext cx="9144000" cy="6482576"/>
          </a:xfrm>
          <a:prstGeom prst="rect">
            <a:avLst/>
          </a:prstGeom>
        </p:spPr>
      </p:pic>
      <p:sp>
        <p:nvSpPr>
          <p:cNvPr id="9" name="Rectangle 8"/>
          <p:cNvSpPr/>
          <p:nvPr userDrawn="1"/>
        </p:nvSpPr>
        <p:spPr>
          <a:xfrm>
            <a:off x="0" y="6477000"/>
            <a:ext cx="9144000" cy="381000"/>
          </a:xfrm>
          <a:prstGeom prst="rect">
            <a:avLst/>
          </a:prstGeom>
          <a:solidFill>
            <a:srgbClr val="1E437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016250" y="-1"/>
            <a:ext cx="5670550" cy="80423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16250" y="1600200"/>
            <a:ext cx="567055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629400" y="6477000"/>
            <a:ext cx="2133600" cy="350520"/>
          </a:xfrm>
          <a:prstGeom prst="rect">
            <a:avLst/>
          </a:prstGeom>
        </p:spPr>
        <p:txBody>
          <a:bodyPr vert="horz" lIns="91440" tIns="45720" rIns="91440" bIns="45720" rtlCol="0" anchor="ctr"/>
          <a:lstStyle>
            <a:lvl1pPr algn="r">
              <a:defRPr sz="1200">
                <a:solidFill>
                  <a:srgbClr val="FF6600"/>
                </a:solidFill>
              </a:defRPr>
            </a:lvl1pPr>
          </a:lstStyle>
          <a:p>
            <a:fld id="{51800CB3-E7C0-4D6A-9184-45D6B848C083}" type="slidenum">
              <a:rPr lang="en-US" smtClean="0"/>
              <a:pPr/>
              <a:t>‹#›</a:t>
            </a:fld>
            <a:endParaRPr lang="en-US" dirty="0"/>
          </a:p>
        </p:txBody>
      </p:sp>
      <p:cxnSp>
        <p:nvCxnSpPr>
          <p:cNvPr id="5" name="Straight Connector 4">
            <a:extLst>
              <a:ext uri="{FF2B5EF4-FFF2-40B4-BE49-F238E27FC236}">
                <a16:creationId xmlns:a16="http://schemas.microsoft.com/office/drawing/2014/main" id="{F09CA85F-071B-4D94-866B-5CBDC8402126}"/>
              </a:ext>
            </a:extLst>
          </p:cNvPr>
          <p:cNvCxnSpPr>
            <a:cxnSpLocks/>
          </p:cNvCxnSpPr>
          <p:nvPr userDrawn="1"/>
        </p:nvCxnSpPr>
        <p:spPr>
          <a:xfrm>
            <a:off x="0" y="6466901"/>
            <a:ext cx="9144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5853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hf hdr="0" ftr="0" dt="0"/>
  <p:txStyles>
    <p:titleStyle>
      <a:lvl1pPr algn="ctr" defTabSz="914400" rtl="0" eaLnBrk="1" latinLnBrk="0" hangingPunct="1">
        <a:spcBef>
          <a:spcPct val="0"/>
        </a:spcBef>
        <a:buNone/>
        <a:defRPr sz="3200" b="1" kern="1200">
          <a:solidFill>
            <a:srgbClr val="1E437A"/>
          </a:solidFill>
          <a:latin typeface="+mj-lt"/>
          <a:ea typeface="+mj-ea"/>
          <a:cs typeface="+mj-cs"/>
        </a:defRPr>
      </a:lvl1pPr>
    </p:titleStyle>
    <p:bodyStyle>
      <a:lvl1pPr marL="342900" indent="-342900" algn="l" defTabSz="914400" rtl="0" eaLnBrk="1" latinLnBrk="0" hangingPunct="1">
        <a:spcBef>
          <a:spcPct val="20000"/>
        </a:spcBef>
        <a:buFontTx/>
        <a:buBlip>
          <a:blip r:embed="rId13"/>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l="13025" t="30143" r="7466" b="23924"/>
          <a:stretch/>
        </p:blipFill>
        <p:spPr>
          <a:xfrm>
            <a:off x="245064" y="619078"/>
            <a:ext cx="3269317" cy="548697"/>
          </a:xfrm>
          <a:prstGeom prst="rect">
            <a:avLst/>
          </a:prstGeom>
          <a:effectLst>
            <a:outerShdw blurRad="50800" dist="38100" dir="5400000" algn="t" rotWithShape="0">
              <a:prstClr val="black">
                <a:alpha val="40000"/>
              </a:prstClr>
            </a:outerShdw>
          </a:effectLst>
        </p:spPr>
      </p:pic>
      <p:sp>
        <p:nvSpPr>
          <p:cNvPr id="3" name="Title 1"/>
          <p:cNvSpPr>
            <a:spLocks noGrp="1"/>
          </p:cNvSpPr>
          <p:nvPr>
            <p:ph type="ctrTitle"/>
          </p:nvPr>
        </p:nvSpPr>
        <p:spPr>
          <a:xfrm>
            <a:off x="1" y="1502260"/>
            <a:ext cx="9143999" cy="4916828"/>
          </a:xfrm>
        </p:spPr>
        <p:txBody>
          <a:bodyPr anchor="t">
            <a:noAutofit/>
          </a:bodyPr>
          <a:lstStyle/>
          <a:p>
            <a:br>
              <a:rPr lang="en-US" sz="2400" dirty="0">
                <a:solidFill>
                  <a:srgbClr val="FF0000"/>
                </a:solidFill>
              </a:rPr>
            </a:br>
            <a:r>
              <a:rPr lang="en-US" sz="38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Title IX Training for </a:t>
            </a:r>
            <a:br>
              <a:rPr lang="en-US" sz="38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r>
              <a:rPr lang="en-US" sz="38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New Student Orientation</a:t>
            </a:r>
            <a:br>
              <a:rPr lang="en-US" sz="2800" b="1"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br>
            <a:br>
              <a:rPr lang="en-US" sz="24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400" b="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Office of Equal Opportunity &amp; Diversity Management</a:t>
            </a:r>
            <a:br>
              <a:rPr lang="en-US" sz="2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br>
              <a:rPr lang="en-US" sz="24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Corina Lozada Smith</a:t>
            </a:r>
            <a: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Esq.</a:t>
            </a:r>
            <a:b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Chief Diversity Officer &amp; </a:t>
            </a:r>
            <a:b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Title IX and ADA/504 Coordinator</a:t>
            </a:r>
            <a:b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b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i="1"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Shauné</a:t>
            </a:r>
            <a:r>
              <a:rPr lang="en-US" sz="22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Wallace-Bostic</a:t>
            </a:r>
            <a:br>
              <a:rPr lang="en-US" sz="2200" i="1"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Diversity Program Manager &amp; </a:t>
            </a:r>
            <a:b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r>
              <a:rPr lang="en-US" sz="2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Deputy Title IX/ADA Coordinator</a:t>
            </a:r>
            <a:br>
              <a:rPr lang="en-US" sz="24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br>
            <a:endParaRPr lang="en-US" sz="2400" i="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 name="Slide Number Placeholder 1">
            <a:extLst>
              <a:ext uri="{FF2B5EF4-FFF2-40B4-BE49-F238E27FC236}">
                <a16:creationId xmlns:a16="http://schemas.microsoft.com/office/drawing/2014/main" id="{4A91C763-FE6C-78F6-5ECB-83238E186AB4}"/>
              </a:ext>
            </a:extLst>
          </p:cNvPr>
          <p:cNvSpPr>
            <a:spLocks noGrp="1"/>
          </p:cNvSpPr>
          <p:nvPr>
            <p:ph type="sldNum" sz="quarter" idx="12"/>
          </p:nvPr>
        </p:nvSpPr>
        <p:spPr/>
        <p:txBody>
          <a:bodyPr/>
          <a:lstStyle/>
          <a:p>
            <a:fld id="{51800CB3-E7C0-4D6A-9184-45D6B848C083}" type="slidenum">
              <a:rPr lang="en-US" smtClean="0"/>
              <a:pPr/>
              <a:t>1</a:t>
            </a:fld>
            <a:endParaRPr lang="en-US" dirty="0"/>
          </a:p>
        </p:txBody>
      </p:sp>
    </p:spTree>
    <p:extLst>
      <p:ext uri="{BB962C8B-B14F-4D97-AF65-F5344CB8AC3E}">
        <p14:creationId xmlns:p14="http://schemas.microsoft.com/office/powerpoint/2010/main" val="100485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5181" y="199913"/>
            <a:ext cx="7513637" cy="1260475"/>
          </a:xfrm>
        </p:spPr>
        <p:txBody>
          <a:bodyPr>
            <a:noAutofit/>
          </a:bodyPr>
          <a:lstStyle/>
          <a:p>
            <a:pPr algn="ctr"/>
            <a:r>
              <a:rPr lang="en-US" sz="3600" b="1" dirty="0">
                <a:solidFill>
                  <a:schemeClr val="accent1">
                    <a:lumMod val="50000"/>
                  </a:schemeClr>
                </a:solidFill>
              </a:rPr>
              <a:t>Title IX and “Enough is Enough”</a:t>
            </a:r>
          </a:p>
        </p:txBody>
      </p:sp>
      <p:sp>
        <p:nvSpPr>
          <p:cNvPr id="4" name="Content Placeholder 2"/>
          <p:cNvSpPr txBox="1">
            <a:spLocks/>
          </p:cNvSpPr>
          <p:nvPr/>
        </p:nvSpPr>
        <p:spPr>
          <a:xfrm>
            <a:off x="627961" y="1460388"/>
            <a:ext cx="8262651" cy="4808210"/>
          </a:xfrm>
          <a:prstGeom prst="rect">
            <a:avLst/>
          </a:prstGeom>
        </p:spPr>
        <p:txBody>
          <a:bodyPr vert="horz" lIns="68580" tIns="34290" rIns="68580" bIns="34290" rtlCol="0">
            <a:no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
              <a:buClr>
                <a:srgbClr val="759AA5">
                  <a:lumMod val="60000"/>
                  <a:lumOff val="40000"/>
                </a:srgbClr>
              </a:buClr>
              <a:buNone/>
            </a:pPr>
            <a:r>
              <a:rPr lang="en-US" dirty="0">
                <a:solidFill>
                  <a:schemeClr val="tx1">
                    <a:lumMod val="95000"/>
                  </a:schemeClr>
                </a:solidFill>
              </a:rPr>
              <a:t>Title IX and NYS Law “Enough is Enough” require KCC to maintain </a:t>
            </a:r>
            <a:r>
              <a:rPr lang="en-US" b="1" dirty="0">
                <a:solidFill>
                  <a:schemeClr val="tx1"/>
                </a:solidFill>
              </a:rPr>
              <a:t>a safe and supportive educational environment </a:t>
            </a:r>
            <a:r>
              <a:rPr lang="en-US" dirty="0">
                <a:solidFill>
                  <a:schemeClr val="tx1">
                    <a:lumMod val="95000"/>
                  </a:schemeClr>
                </a:solidFill>
              </a:rPr>
              <a:t>that is free from:</a:t>
            </a:r>
          </a:p>
          <a:p>
            <a:pPr marL="0" indent="0" algn="just">
              <a:buClr>
                <a:srgbClr val="759AA5">
                  <a:lumMod val="60000"/>
                  <a:lumOff val="40000"/>
                </a:srgbClr>
              </a:buClr>
              <a:buNone/>
            </a:pPr>
            <a:endParaRPr lang="en-US" dirty="0">
              <a:solidFill>
                <a:schemeClr val="tx1">
                  <a:lumMod val="95000"/>
                </a:schemeClr>
              </a:solidFill>
            </a:endParaRPr>
          </a:p>
          <a:p>
            <a:pPr algn="just">
              <a:buClr>
                <a:srgbClr val="1E437A"/>
              </a:buClr>
              <a:buFont typeface="Wingdings" panose="05000000000000000000" pitchFamily="2" charset="2"/>
              <a:buChar char="Ø"/>
            </a:pPr>
            <a:r>
              <a:rPr lang="en-US" dirty="0">
                <a:solidFill>
                  <a:schemeClr val="tx1">
                    <a:lumMod val="95000"/>
                  </a:schemeClr>
                </a:solidFill>
              </a:rPr>
              <a:t>Sexual harassment</a:t>
            </a:r>
          </a:p>
          <a:p>
            <a:pPr algn="just">
              <a:buClr>
                <a:srgbClr val="1E437A"/>
              </a:buClr>
              <a:buFont typeface="Wingdings" panose="05000000000000000000" pitchFamily="2" charset="2"/>
              <a:buChar char="Ø"/>
            </a:pPr>
            <a:r>
              <a:rPr lang="en-US" dirty="0">
                <a:solidFill>
                  <a:schemeClr val="tx1">
                    <a:lumMod val="95000"/>
                  </a:schemeClr>
                </a:solidFill>
              </a:rPr>
              <a:t>Sexual violence, including sexual assault</a:t>
            </a:r>
          </a:p>
          <a:p>
            <a:pPr algn="just">
              <a:buClr>
                <a:srgbClr val="1E437A"/>
              </a:buClr>
              <a:buFont typeface="Wingdings" panose="05000000000000000000" pitchFamily="2" charset="2"/>
              <a:buChar char="Ø"/>
            </a:pPr>
            <a:r>
              <a:rPr lang="en-US" dirty="0">
                <a:solidFill>
                  <a:schemeClr val="tx1">
                    <a:lumMod val="95000"/>
                  </a:schemeClr>
                </a:solidFill>
              </a:rPr>
              <a:t>Dating, domestic or intimate partner violence</a:t>
            </a:r>
          </a:p>
          <a:p>
            <a:pPr algn="just">
              <a:buClr>
                <a:srgbClr val="1E437A"/>
              </a:buClr>
              <a:buFont typeface="Wingdings" panose="05000000000000000000" pitchFamily="2" charset="2"/>
              <a:buChar char="Ø"/>
            </a:pPr>
            <a:r>
              <a:rPr lang="en-US" dirty="0">
                <a:solidFill>
                  <a:schemeClr val="tx1">
                    <a:lumMod val="95000"/>
                  </a:schemeClr>
                </a:solidFill>
              </a:rPr>
              <a:t>Stalking or </a:t>
            </a:r>
          </a:p>
          <a:p>
            <a:pPr algn="just">
              <a:buClr>
                <a:srgbClr val="1E437A"/>
              </a:buClr>
              <a:buFont typeface="Wingdings" panose="05000000000000000000" pitchFamily="2" charset="2"/>
              <a:buChar char="Ø"/>
            </a:pPr>
            <a:r>
              <a:rPr lang="en-US" dirty="0">
                <a:solidFill>
                  <a:schemeClr val="tx1">
                    <a:lumMod val="95000"/>
                  </a:schemeClr>
                </a:solidFill>
              </a:rPr>
              <a:t>Discrimination or harassment based on:</a:t>
            </a:r>
          </a:p>
          <a:p>
            <a:pPr lvl="1" algn="just">
              <a:buClr>
                <a:srgbClr val="1E437A"/>
              </a:buClr>
              <a:buFont typeface="Wingdings" panose="05000000000000000000" pitchFamily="2" charset="2"/>
              <a:buChar char="§"/>
            </a:pPr>
            <a:r>
              <a:rPr lang="en-US" sz="2400" dirty="0">
                <a:solidFill>
                  <a:schemeClr val="tx1">
                    <a:lumMod val="95000"/>
                  </a:schemeClr>
                </a:solidFill>
              </a:rPr>
              <a:t>Gender and sex-based stereotypes</a:t>
            </a:r>
          </a:p>
          <a:p>
            <a:pPr lvl="1" algn="just">
              <a:buClr>
                <a:srgbClr val="1E437A"/>
              </a:buClr>
              <a:buFont typeface="Wingdings" panose="05000000000000000000" pitchFamily="2" charset="2"/>
              <a:buChar char="§"/>
            </a:pPr>
            <a:r>
              <a:rPr lang="en-US" sz="2400" dirty="0">
                <a:solidFill>
                  <a:schemeClr val="tx1">
                    <a:lumMod val="95000"/>
                  </a:schemeClr>
                </a:solidFill>
              </a:rPr>
              <a:t>pregnancy or parenting status</a:t>
            </a:r>
          </a:p>
        </p:txBody>
      </p:sp>
      <p:sp>
        <p:nvSpPr>
          <p:cNvPr id="5" name="Slide Number Placeholder 4">
            <a:extLst>
              <a:ext uri="{FF2B5EF4-FFF2-40B4-BE49-F238E27FC236}">
                <a16:creationId xmlns:a16="http://schemas.microsoft.com/office/drawing/2014/main" id="{8315F578-6E2D-55A0-0EA5-64FBA1D8BA8B}"/>
              </a:ext>
            </a:extLst>
          </p:cNvPr>
          <p:cNvSpPr>
            <a:spLocks noGrp="1"/>
          </p:cNvSpPr>
          <p:nvPr>
            <p:ph type="sldNum" sz="quarter" idx="12"/>
          </p:nvPr>
        </p:nvSpPr>
        <p:spPr>
          <a:xfrm>
            <a:off x="6486086" y="647552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386967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1162138"/>
            <a:ext cx="8337884" cy="1107337"/>
          </a:xfrm>
        </p:spPr>
        <p:txBody>
          <a:bodyPr anchor="t">
            <a:noAutofit/>
          </a:bodyPr>
          <a:lstStyle/>
          <a:p>
            <a:pPr algn="ctr"/>
            <a:r>
              <a:rPr kumimoji="0" lang="en-US" sz="3200" b="1" i="0" u="none" strike="noStrike" kern="1200" cap="none" spc="0" normalizeH="0" baseline="0" noProof="0" dirty="0">
                <a:ln>
                  <a:noFill/>
                </a:ln>
                <a:solidFill>
                  <a:srgbClr val="1E437A"/>
                </a:solidFill>
                <a:effectLst/>
                <a:uLnTx/>
                <a:uFillTx/>
                <a:latin typeface="Calibri"/>
                <a:ea typeface="+mj-ea"/>
                <a:cs typeface="+mj-cs"/>
              </a:rPr>
              <a:t>Who Can be Affected by </a:t>
            </a:r>
            <a:br>
              <a:rPr kumimoji="0" lang="en-US" sz="3200" b="1" i="0" u="none" strike="noStrike" kern="1200" cap="none" spc="0" normalizeH="0" baseline="0" noProof="0" dirty="0">
                <a:ln>
                  <a:noFill/>
                </a:ln>
                <a:solidFill>
                  <a:srgbClr val="1E437A"/>
                </a:solidFill>
                <a:effectLst/>
                <a:uLnTx/>
                <a:uFillTx/>
                <a:latin typeface="Calibri"/>
                <a:ea typeface="+mj-ea"/>
                <a:cs typeface="+mj-cs"/>
              </a:rPr>
            </a:br>
            <a:r>
              <a:rPr kumimoji="0" lang="en-US" sz="3200" b="1" i="0" u="none" strike="noStrike" kern="1200" cap="none" spc="0" normalizeH="0" baseline="0" noProof="0" dirty="0">
                <a:ln>
                  <a:noFill/>
                </a:ln>
                <a:solidFill>
                  <a:srgbClr val="1E437A"/>
                </a:solidFill>
                <a:effectLst/>
                <a:uLnTx/>
                <a:uFillTx/>
                <a:latin typeface="Calibri"/>
                <a:ea typeface="+mj-ea"/>
                <a:cs typeface="+mj-cs"/>
              </a:rPr>
              <a:t>Sexual Harassment or Sexual Assault?</a:t>
            </a:r>
            <a:endParaRPr lang="en-US" sz="3600" dirty="0"/>
          </a:p>
        </p:txBody>
      </p:sp>
      <p:sp>
        <p:nvSpPr>
          <p:cNvPr id="3" name="Content Placeholder 2"/>
          <p:cNvSpPr>
            <a:spLocks noGrp="1"/>
          </p:cNvSpPr>
          <p:nvPr>
            <p:ph idx="1"/>
          </p:nvPr>
        </p:nvSpPr>
        <p:spPr>
          <a:xfrm>
            <a:off x="764460" y="2269476"/>
            <a:ext cx="7718528" cy="3910260"/>
          </a:xfrm>
        </p:spPr>
        <p:txBody>
          <a:bodyPr anchor="t">
            <a:normAutofit fontScale="92500" lnSpcReduction="10000"/>
          </a:bodyPr>
          <a:lstStyle/>
          <a:p>
            <a:pPr marL="0" indent="0">
              <a:buNone/>
            </a:pPr>
            <a:r>
              <a:rPr lang="en-US" sz="2000" b="1" dirty="0"/>
              <a:t>Q: Who can be the subject of Sexual Misconduct?</a:t>
            </a:r>
          </a:p>
          <a:p>
            <a:pPr marL="0" indent="0">
              <a:buNone/>
            </a:pPr>
            <a:endParaRPr lang="en-US" sz="2000" b="1" dirty="0"/>
          </a:p>
          <a:p>
            <a:pPr marL="0" indent="0">
              <a:buNone/>
            </a:pPr>
            <a:r>
              <a:rPr lang="en-US" sz="2000" b="1" dirty="0">
                <a:solidFill>
                  <a:schemeClr val="accent2"/>
                </a:solidFill>
              </a:rPr>
              <a:t>A:</a:t>
            </a:r>
            <a:r>
              <a:rPr lang="en-US" sz="2000" dirty="0">
                <a:solidFill>
                  <a:schemeClr val="accent2"/>
                </a:solidFill>
              </a:rPr>
              <a:t> Anybody – students, faculty or staff, of any gender, identity, sexual orientation, physical or mental ability, race – can be subject to Sexual Misconduct, including misconduct between members of different or the same sex/gender.</a:t>
            </a:r>
          </a:p>
          <a:p>
            <a:pPr marL="0" indent="0">
              <a:buNone/>
            </a:pPr>
            <a:endParaRPr lang="en-US" sz="2000" b="1" dirty="0">
              <a:solidFill>
                <a:schemeClr val="accent2"/>
              </a:solidFill>
            </a:endParaRPr>
          </a:p>
          <a:p>
            <a:pPr marL="0" indent="0">
              <a:buNone/>
            </a:pPr>
            <a:r>
              <a:rPr lang="en-US" sz="2000" b="1" dirty="0"/>
              <a:t>Q: Who can be accused of committing Sexual Misconduct?</a:t>
            </a:r>
          </a:p>
          <a:p>
            <a:pPr marL="0" indent="0">
              <a:buNone/>
            </a:pPr>
            <a:endParaRPr lang="en-US" sz="2000" b="1" dirty="0"/>
          </a:p>
          <a:p>
            <a:pPr marL="0" indent="0">
              <a:buNone/>
            </a:pPr>
            <a:r>
              <a:rPr lang="en-US" sz="2000" b="1" dirty="0">
                <a:solidFill>
                  <a:schemeClr val="accent2"/>
                </a:solidFill>
              </a:rPr>
              <a:t>A:</a:t>
            </a:r>
            <a:r>
              <a:rPr lang="en-US" sz="2000" dirty="0">
                <a:solidFill>
                  <a:schemeClr val="accent2"/>
                </a:solidFill>
              </a:rPr>
              <a:t> Anybody – students, faculty or staff – can be accused of committing Sexual Misconduct.  It’s important for us to familiarize ourselves with the CUNY Policy and definitions to make sure we know how to identify Sexual Misconduct and what to do if it should happen to us or somebody we know.</a:t>
            </a:r>
            <a:endParaRPr lang="en-US" sz="2000" dirty="0"/>
          </a:p>
        </p:txBody>
      </p:sp>
      <p:sp>
        <p:nvSpPr>
          <p:cNvPr id="5" name="Slide Number Placeholder 4">
            <a:extLst>
              <a:ext uri="{FF2B5EF4-FFF2-40B4-BE49-F238E27FC236}">
                <a16:creationId xmlns:a16="http://schemas.microsoft.com/office/drawing/2014/main" id="{33E7C24F-EA24-FA9B-7FE2-DF70599ADBAB}"/>
              </a:ext>
            </a:extLst>
          </p:cNvPr>
          <p:cNvSpPr>
            <a:spLocks noGrp="1"/>
          </p:cNvSpPr>
          <p:nvPr>
            <p:ph type="sldNum" sz="quarter" idx="12"/>
          </p:nvPr>
        </p:nvSpPr>
        <p:spPr>
          <a:xfrm>
            <a:off x="6425588"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74928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2"/>
            <a:ext cx="6400800" cy="727075"/>
          </a:xfrm>
        </p:spPr>
        <p:txBody>
          <a:bodyPr/>
          <a:lstStyle/>
          <a:p>
            <a:pPr algn="ctr"/>
            <a:r>
              <a:rPr kumimoji="0" lang="en-US" sz="3200" b="1" i="0" u="none" strike="noStrike" kern="1200" cap="none" spc="0" normalizeH="0" baseline="0" noProof="0" dirty="0">
                <a:ln>
                  <a:noFill/>
                </a:ln>
                <a:solidFill>
                  <a:srgbClr val="1E437A"/>
                </a:solidFill>
                <a:effectLst/>
                <a:uLnTx/>
                <a:uFillTx/>
                <a:latin typeface="Calibri"/>
                <a:ea typeface="+mj-ea"/>
                <a:cs typeface="+mj-cs"/>
              </a:rPr>
              <a:t>What is Sexual Harassment?</a:t>
            </a:r>
            <a:endParaRPr lang="en-US" sz="3600" b="1" dirty="0"/>
          </a:p>
        </p:txBody>
      </p:sp>
      <p:sp>
        <p:nvSpPr>
          <p:cNvPr id="4" name="Content Placeholder 3"/>
          <p:cNvSpPr>
            <a:spLocks noGrp="1"/>
          </p:cNvSpPr>
          <p:nvPr>
            <p:ph idx="4294967295"/>
          </p:nvPr>
        </p:nvSpPr>
        <p:spPr>
          <a:xfrm>
            <a:off x="639763" y="1892588"/>
            <a:ext cx="7875587" cy="2727037"/>
          </a:xfrm>
          <a:ln>
            <a:noFill/>
          </a:ln>
          <a:effectLst/>
          <a:scene3d>
            <a:camera prst="orthographicFront">
              <a:rot lat="0" lon="0" rev="0"/>
            </a:camera>
            <a:lightRig rig="contrasting" dir="t">
              <a:rot lat="0" lon="0" rev="7800000"/>
            </a:lightRig>
          </a:scene3d>
          <a:sp3d>
            <a:bevelT w="139700" h="139700"/>
          </a:sp3d>
        </p:spPr>
        <p:txBody>
          <a:bodyPr anchor="t">
            <a:noAutofit/>
          </a:bodyPr>
          <a:lstStyle/>
          <a:p>
            <a:pPr marL="0" indent="0" algn="just">
              <a:buNone/>
            </a:pPr>
            <a:r>
              <a:rPr lang="en-US" sz="2800" b="1" u="sng" dirty="0">
                <a:solidFill>
                  <a:srgbClr val="FF6600"/>
                </a:solidFill>
              </a:rPr>
              <a:t>Unwelcome</a:t>
            </a:r>
            <a:r>
              <a:rPr lang="en-US" sz="2800" dirty="0"/>
              <a:t> verbal or physical behavior based on a person’s sex (including sexual orientation, gender, gender expression and gender identity, including transgender status). Conduct is considered “unwelcome” if the individual did not request or invite it and considered the conduct to be undesirable or offensive.</a:t>
            </a:r>
          </a:p>
          <a:p>
            <a:pPr marL="0" indent="0">
              <a:buNone/>
            </a:pPr>
            <a:endParaRPr lang="en-US" sz="2800" dirty="0"/>
          </a:p>
        </p:txBody>
      </p:sp>
      <p:sp>
        <p:nvSpPr>
          <p:cNvPr id="5" name="Slide Number Placeholder 4">
            <a:extLst>
              <a:ext uri="{FF2B5EF4-FFF2-40B4-BE49-F238E27FC236}">
                <a16:creationId xmlns:a16="http://schemas.microsoft.com/office/drawing/2014/main" id="{9CA1921C-23B7-02A3-6CC6-30F996A651E1}"/>
              </a:ext>
            </a:extLst>
          </p:cNvPr>
          <p:cNvSpPr>
            <a:spLocks noGrp="1"/>
          </p:cNvSpPr>
          <p:nvPr>
            <p:ph type="sldNum" sz="quarter" idx="12"/>
          </p:nvPr>
        </p:nvSpPr>
        <p:spPr>
          <a:xfrm>
            <a:off x="6457950" y="6521719"/>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178818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226" y="210312"/>
            <a:ext cx="6192774" cy="727454"/>
          </a:xfrm>
        </p:spPr>
        <p:txBody>
          <a:bodyPr>
            <a:normAutofit/>
          </a:bodyPr>
          <a:lstStyle/>
          <a:p>
            <a:pPr algn="ctr"/>
            <a:r>
              <a:rPr lang="en-US" b="1" dirty="0">
                <a:solidFill>
                  <a:srgbClr val="1E437A"/>
                </a:solidFill>
                <a:latin typeface="+mn-lt"/>
              </a:rPr>
              <a:t>Examples Of Sexual Harassment</a:t>
            </a:r>
          </a:p>
        </p:txBody>
      </p:sp>
      <p:sp>
        <p:nvSpPr>
          <p:cNvPr id="3" name="Content Placeholder 2"/>
          <p:cNvSpPr>
            <a:spLocks noGrp="1"/>
          </p:cNvSpPr>
          <p:nvPr>
            <p:ph idx="1"/>
          </p:nvPr>
        </p:nvSpPr>
        <p:spPr>
          <a:xfrm>
            <a:off x="457200" y="1124712"/>
            <a:ext cx="8229600" cy="5175504"/>
          </a:xfrm>
        </p:spPr>
        <p:txBody>
          <a:bodyPr>
            <a:normAutofit/>
          </a:bodyPr>
          <a:lstStyle/>
          <a:p>
            <a:pPr marL="0" indent="0">
              <a:buNone/>
            </a:pPr>
            <a:r>
              <a:rPr lang="en-US" sz="2800" b="1" dirty="0"/>
              <a:t>Sexual Harassment can include </a:t>
            </a:r>
            <a:r>
              <a:rPr lang="en-US" sz="2800" b="1" dirty="0">
                <a:solidFill>
                  <a:srgbClr val="FF6600"/>
                </a:solidFill>
              </a:rPr>
              <a:t>unwanted</a:t>
            </a:r>
          </a:p>
          <a:p>
            <a:r>
              <a:rPr lang="en-US" sz="2400" dirty="0"/>
              <a:t>Sexual comments, teasing, or jokes</a:t>
            </a:r>
          </a:p>
          <a:p>
            <a:r>
              <a:rPr lang="en-US" sz="2400" dirty="0"/>
              <a:t>Inappropriate or unwelcome physical contact, such as touching, groping, patting, pinching, hugging, kissing, or brushing up against an individual’s body</a:t>
            </a:r>
          </a:p>
          <a:p>
            <a:r>
              <a:rPr lang="en-US" sz="2400" dirty="0"/>
              <a:t>Sexual slurs, demeaning words, or other verbal abuse</a:t>
            </a:r>
          </a:p>
          <a:p>
            <a:r>
              <a:rPr lang="en-US" sz="2400" dirty="0"/>
              <a:t>Graphic or sexually suggestive comments </a:t>
            </a:r>
          </a:p>
          <a:p>
            <a:r>
              <a:rPr lang="en-US" sz="2400" dirty="0"/>
              <a:t>Inquiries or discussions about sexual activities</a:t>
            </a:r>
          </a:p>
          <a:p>
            <a:r>
              <a:rPr lang="en-US" sz="2400" dirty="0"/>
              <a:t>Pressure to accept social and/or electronic invitations, to meet privately, to date, or to have sexual relations</a:t>
            </a:r>
          </a:p>
          <a:p>
            <a:r>
              <a:rPr lang="en-US" sz="2400" dirty="0"/>
              <a:t>Sexually suggestive letters or other written or visual communications, including emails, texts, snapchats, photos and other social media communications</a:t>
            </a:r>
          </a:p>
          <a:p>
            <a:endParaRPr lang="en-US" dirty="0"/>
          </a:p>
        </p:txBody>
      </p:sp>
      <p:sp>
        <p:nvSpPr>
          <p:cNvPr id="5" name="Slide Number Placeholder 4">
            <a:extLst>
              <a:ext uri="{FF2B5EF4-FFF2-40B4-BE49-F238E27FC236}">
                <a16:creationId xmlns:a16="http://schemas.microsoft.com/office/drawing/2014/main" id="{C3D1829B-5F38-4878-E9DA-C9E89CFF1A2B}"/>
              </a:ext>
            </a:extLst>
          </p:cNvPr>
          <p:cNvSpPr>
            <a:spLocks noGrp="1"/>
          </p:cNvSpPr>
          <p:nvPr>
            <p:ph type="sldNum" sz="quarter" idx="12"/>
          </p:nvPr>
        </p:nvSpPr>
        <p:spPr>
          <a:xfrm>
            <a:off x="6457950" y="64103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3090729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4873"/>
            <a:ext cx="7886700" cy="1006473"/>
          </a:xfrm>
        </p:spPr>
        <p:txBody>
          <a:bodyPr>
            <a:normAutofit/>
          </a:bodyPr>
          <a:lstStyle/>
          <a:p>
            <a:pPr algn="ctr"/>
            <a:r>
              <a:rPr lang="en-US" b="1" dirty="0">
                <a:solidFill>
                  <a:srgbClr val="1E437A"/>
                </a:solidFill>
                <a:latin typeface="+mn-lt"/>
              </a:rPr>
              <a:t>Is this Sexual Harassment?</a:t>
            </a:r>
          </a:p>
        </p:txBody>
      </p:sp>
      <p:sp>
        <p:nvSpPr>
          <p:cNvPr id="3" name="Content Placeholder 2"/>
          <p:cNvSpPr>
            <a:spLocks noGrp="1"/>
          </p:cNvSpPr>
          <p:nvPr>
            <p:ph idx="1"/>
          </p:nvPr>
        </p:nvSpPr>
        <p:spPr>
          <a:xfrm>
            <a:off x="457200" y="1791346"/>
            <a:ext cx="8229600" cy="4353421"/>
          </a:xfrm>
        </p:spPr>
        <p:txBody>
          <a:bodyPr>
            <a:normAutofit/>
          </a:bodyPr>
          <a:lstStyle/>
          <a:p>
            <a:r>
              <a:rPr lang="en-US" sz="2400" dirty="0"/>
              <a:t>Andrew and Raya both attend the same college.  Andrew asked Raya out and she says no.  After she says no, Andrew constantly sends her sexually explicit jokes and comments via WhatsApp, even after she asks him to stop.  Is this sexual harassment?</a:t>
            </a:r>
          </a:p>
          <a:p>
            <a:pPr marL="0" indent="0">
              <a:buNone/>
            </a:pPr>
            <a:endParaRPr lang="en-US" sz="2400" dirty="0"/>
          </a:p>
          <a:p>
            <a:pPr marL="0" indent="0">
              <a:buNone/>
            </a:pPr>
            <a:r>
              <a:rPr lang="en-US" sz="2400" dirty="0"/>
              <a:t>		</a:t>
            </a:r>
            <a:r>
              <a:rPr lang="en-US" sz="2400" b="1" dirty="0">
                <a:solidFill>
                  <a:srgbClr val="FF6600"/>
                </a:solidFill>
              </a:rPr>
              <a:t>YES</a:t>
            </a:r>
            <a:r>
              <a:rPr lang="en-US" sz="2400" dirty="0"/>
              <a:t> – this conduct is:</a:t>
            </a:r>
          </a:p>
          <a:p>
            <a:pPr lvl="5"/>
            <a:r>
              <a:rPr lang="en-US" sz="2400" dirty="0"/>
              <a:t>Unwelcome</a:t>
            </a:r>
          </a:p>
          <a:p>
            <a:pPr lvl="5"/>
            <a:r>
              <a:rPr lang="en-US" sz="2400" dirty="0"/>
              <a:t>Sexual in nature</a:t>
            </a:r>
          </a:p>
          <a:p>
            <a:pPr lvl="5"/>
            <a:r>
              <a:rPr lang="en-US" sz="2400" dirty="0"/>
              <a:t>And severe and pervasive</a:t>
            </a:r>
          </a:p>
          <a:p>
            <a:pPr lvl="1"/>
            <a:endParaRPr lang="en-US" sz="2400" dirty="0"/>
          </a:p>
          <a:p>
            <a:pPr lvl="1">
              <a:buFont typeface="Wingdings" panose="05000000000000000000" pitchFamily="2" charset="2"/>
              <a:buChar char="v"/>
            </a:pPr>
            <a:r>
              <a:rPr lang="en-US" sz="2400" dirty="0"/>
              <a:t>OEO would conduct an investigation for more details </a:t>
            </a:r>
          </a:p>
          <a:p>
            <a:endParaRPr lang="en-US" dirty="0"/>
          </a:p>
        </p:txBody>
      </p:sp>
      <p:sp>
        <p:nvSpPr>
          <p:cNvPr id="5" name="Slide Number Placeholder 4">
            <a:extLst>
              <a:ext uri="{FF2B5EF4-FFF2-40B4-BE49-F238E27FC236}">
                <a16:creationId xmlns:a16="http://schemas.microsoft.com/office/drawing/2014/main" id="{8F6DD9EE-FE93-E40F-ACF1-3350D7656D65}"/>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308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Online Sexual Harassment</a:t>
            </a:r>
          </a:p>
        </p:txBody>
      </p:sp>
      <p:sp>
        <p:nvSpPr>
          <p:cNvPr id="3" name="Content Placeholder 2"/>
          <p:cNvSpPr>
            <a:spLocks noGrp="1"/>
          </p:cNvSpPr>
          <p:nvPr>
            <p:ph idx="4294967295"/>
          </p:nvPr>
        </p:nvSpPr>
        <p:spPr>
          <a:xfrm>
            <a:off x="200071" y="1022024"/>
            <a:ext cx="8780447" cy="5342200"/>
          </a:xfrm>
        </p:spPr>
        <p:txBody>
          <a:bodyPr anchor="t">
            <a:noAutofit/>
          </a:bodyPr>
          <a:lstStyle/>
          <a:p>
            <a:pPr marL="0" indent="0">
              <a:buNone/>
            </a:pPr>
            <a:r>
              <a:rPr lang="en-US" sz="2000" dirty="0">
                <a:solidFill>
                  <a:schemeClr val="tx1"/>
                </a:solidFill>
              </a:rPr>
              <a:t>Online sexual harassment is just as much a crime as in-person sexual harassment. Harassing behaviors can appear online on social media sites, forums, emails and messenger systems.  </a:t>
            </a:r>
            <a:endParaRPr lang="en-US" sz="2000" dirty="0"/>
          </a:p>
          <a:p>
            <a:pPr marL="0" indent="0">
              <a:buNone/>
            </a:pPr>
            <a:endParaRPr lang="en-US" sz="2000" dirty="0">
              <a:solidFill>
                <a:schemeClr val="tx1"/>
              </a:solidFill>
            </a:endParaRPr>
          </a:p>
          <a:p>
            <a:pPr>
              <a:buFont typeface="Arial" panose="020B0604020202020204" pitchFamily="34" charset="0"/>
              <a:buChar char="•"/>
            </a:pPr>
            <a:r>
              <a:rPr lang="en-US" sz="2000" b="1" dirty="0">
                <a:solidFill>
                  <a:schemeClr val="tx1"/>
                </a:solidFill>
              </a:rPr>
              <a:t>Sending materials to the subjects</a:t>
            </a:r>
            <a:r>
              <a:rPr lang="en-US" sz="2000" dirty="0">
                <a:solidFill>
                  <a:schemeClr val="tx1"/>
                </a:solidFill>
              </a:rPr>
              <a:t>. Sending unsolicited materials of a sexually-explicit nature to a subject constitutes online sexual harassment. Materials could be messages, website links, photos, videos, or pornographic content.</a:t>
            </a:r>
          </a:p>
          <a:p>
            <a:pPr>
              <a:buFont typeface="Arial" panose="020B0604020202020204" pitchFamily="34" charset="0"/>
              <a:buChar char="•"/>
            </a:pPr>
            <a:r>
              <a:rPr lang="en-US" sz="2000" b="1" dirty="0">
                <a:solidFill>
                  <a:schemeClr val="tx1"/>
                </a:solidFill>
              </a:rPr>
              <a:t>Posting materials about the subject</a:t>
            </a:r>
            <a:r>
              <a:rPr lang="en-US" sz="2000" dirty="0">
                <a:solidFill>
                  <a:schemeClr val="tx1"/>
                </a:solidFill>
              </a:rPr>
              <a:t>. A crime called revenge porn has become one of the most common forms of online sexual harassment, in which someone posts sexually explicit materials containing the victim or victim’s likeness online.</a:t>
            </a:r>
          </a:p>
          <a:p>
            <a:pPr>
              <a:buFont typeface="Arial" panose="020B0604020202020204" pitchFamily="34" charset="0"/>
              <a:buChar char="•"/>
            </a:pPr>
            <a:r>
              <a:rPr lang="en-US" sz="2000" b="1" dirty="0"/>
              <a:t>Making</a:t>
            </a:r>
            <a:r>
              <a:rPr lang="en-US" sz="2000" dirty="0"/>
              <a:t> </a:t>
            </a:r>
            <a:r>
              <a:rPr lang="en-US" sz="2000" dirty="0">
                <a:solidFill>
                  <a:schemeClr val="tx1"/>
                </a:solidFill>
              </a:rPr>
              <a:t>disparaging remarks in chatrooms about someone’s gender. </a:t>
            </a:r>
          </a:p>
          <a:p>
            <a:pPr>
              <a:buFont typeface="Arial" panose="020B0604020202020204" pitchFamily="34" charset="0"/>
              <a:buChar char="•"/>
            </a:pPr>
            <a:r>
              <a:rPr lang="en-US" sz="2000" b="1" dirty="0">
                <a:solidFill>
                  <a:schemeClr val="tx1"/>
                </a:solidFill>
              </a:rPr>
              <a:t>Online</a:t>
            </a:r>
            <a:r>
              <a:rPr lang="en-US" sz="2000" dirty="0">
                <a:solidFill>
                  <a:schemeClr val="tx1"/>
                </a:solidFill>
              </a:rPr>
              <a:t> stalking, name-calling, humiliation, jokes, remarks, sexual innuendos, sexual advances or explicit materials </a:t>
            </a:r>
          </a:p>
          <a:p>
            <a:pPr>
              <a:buFont typeface="Arial" panose="020B0604020202020204" pitchFamily="34" charset="0"/>
              <a:buChar char="•"/>
            </a:pPr>
            <a:endParaRPr lang="en-US" sz="2000" dirty="0"/>
          </a:p>
          <a:p>
            <a:pPr marL="0" indent="0">
              <a:buNone/>
            </a:pPr>
            <a:r>
              <a:rPr lang="en-US" sz="2000" b="1" dirty="0">
                <a:solidFill>
                  <a:srgbClr val="FF6600"/>
                </a:solidFill>
              </a:rPr>
              <a:t>If you find something sexually offensive online that impacted your life, contact the Title IX Coordinator or the Office of Public Safety.</a:t>
            </a:r>
          </a:p>
          <a:p>
            <a:pPr marL="0" indent="0">
              <a:buNone/>
            </a:pPr>
            <a:endParaRPr lang="en-US" sz="2000" dirty="0">
              <a:solidFill>
                <a:schemeClr val="tx1"/>
              </a:solidFill>
            </a:endParaRPr>
          </a:p>
        </p:txBody>
      </p:sp>
      <p:pic>
        <p:nvPicPr>
          <p:cNvPr id="6" name="Picture 5">
            <a:extLst>
              <a:ext uri="{FF2B5EF4-FFF2-40B4-BE49-F238E27FC236}">
                <a16:creationId xmlns:a16="http://schemas.microsoft.com/office/drawing/2014/main" id="{00BFDD53-B6E5-41F7-B613-D978ECBAAB6F}"/>
              </a:ext>
            </a:extLst>
          </p:cNvPr>
          <p:cNvPicPr>
            <a:picLocks noChangeAspect="1"/>
          </p:cNvPicPr>
          <p:nvPr/>
        </p:nvPicPr>
        <p:blipFill>
          <a:blip r:embed="rId3"/>
          <a:stretch>
            <a:fillRect/>
          </a:stretch>
        </p:blipFill>
        <p:spPr>
          <a:xfrm>
            <a:off x="0" y="3358340"/>
            <a:ext cx="9144000" cy="141319"/>
          </a:xfrm>
          <a:prstGeom prst="rect">
            <a:avLst/>
          </a:prstGeom>
        </p:spPr>
      </p:pic>
      <p:sp>
        <p:nvSpPr>
          <p:cNvPr id="5" name="Slide Number Placeholder 4">
            <a:extLst>
              <a:ext uri="{FF2B5EF4-FFF2-40B4-BE49-F238E27FC236}">
                <a16:creationId xmlns:a16="http://schemas.microsoft.com/office/drawing/2014/main" id="{5A8039BC-969D-0584-BAE0-7247A54A7767}"/>
              </a:ext>
            </a:extLst>
          </p:cNvPr>
          <p:cNvSpPr>
            <a:spLocks noGrp="1"/>
          </p:cNvSpPr>
          <p:nvPr>
            <p:ph type="sldNum" sz="quarter" idx="12"/>
          </p:nvPr>
        </p:nvSpPr>
        <p:spPr/>
        <p:txBody>
          <a:bodyPr/>
          <a:lstStyle/>
          <a:p>
            <a:fld id="{51800CB3-E7C0-4D6A-9184-45D6B848C083}" type="slidenum">
              <a:rPr lang="en-US" smtClean="0"/>
              <a:pPr/>
              <a:t>15</a:t>
            </a:fld>
            <a:endParaRPr lang="en-US" dirty="0"/>
          </a:p>
        </p:txBody>
      </p:sp>
    </p:spTree>
    <p:extLst>
      <p:ext uri="{BB962C8B-B14F-4D97-AF65-F5344CB8AC3E}">
        <p14:creationId xmlns:p14="http://schemas.microsoft.com/office/powerpoint/2010/main" val="82768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512762"/>
            <a:ext cx="6400800" cy="727075"/>
          </a:xfrm>
        </p:spPr>
        <p:txBody>
          <a:bodyPr/>
          <a:lstStyle/>
          <a:p>
            <a:pPr algn="ctr"/>
            <a:r>
              <a:rPr kumimoji="0" lang="en-US" sz="3200" b="1" i="0" u="none" strike="noStrike" kern="1200" cap="none" spc="0" normalizeH="0" baseline="0" noProof="0" dirty="0">
                <a:ln>
                  <a:noFill/>
                </a:ln>
                <a:solidFill>
                  <a:srgbClr val="1E437A"/>
                </a:solidFill>
                <a:effectLst/>
                <a:uLnTx/>
                <a:uFillTx/>
                <a:latin typeface="Calibri"/>
                <a:ea typeface="+mj-ea"/>
                <a:cs typeface="+mj-cs"/>
              </a:rPr>
              <a:t>What is Gender-Based Harassment?</a:t>
            </a:r>
            <a:endParaRPr lang="en-US" sz="3600" b="1" dirty="0"/>
          </a:p>
        </p:txBody>
      </p:sp>
      <p:sp>
        <p:nvSpPr>
          <p:cNvPr id="4" name="Content Placeholder 3"/>
          <p:cNvSpPr>
            <a:spLocks noGrp="1"/>
          </p:cNvSpPr>
          <p:nvPr>
            <p:ph idx="4294967295"/>
          </p:nvPr>
        </p:nvSpPr>
        <p:spPr>
          <a:xfrm>
            <a:off x="639763" y="1702088"/>
            <a:ext cx="7875587" cy="3000750"/>
          </a:xfrm>
          <a:ln>
            <a:noFill/>
          </a:ln>
          <a:effectLst/>
          <a:scene3d>
            <a:camera prst="orthographicFront">
              <a:rot lat="0" lon="0" rev="0"/>
            </a:camera>
            <a:lightRig rig="contrasting" dir="t">
              <a:rot lat="0" lon="0" rev="7800000"/>
            </a:lightRig>
          </a:scene3d>
          <a:sp3d>
            <a:bevelT w="139700" h="139700"/>
          </a:sp3d>
        </p:spPr>
        <p:txBody>
          <a:bodyPr anchor="t">
            <a:noAutofit/>
          </a:bodyPr>
          <a:lstStyle/>
          <a:p>
            <a:pPr marL="0" indent="0">
              <a:buNone/>
            </a:pPr>
            <a:r>
              <a:rPr lang="en-US" sz="2800" dirty="0"/>
              <a:t>Gender-based harassment is </a:t>
            </a:r>
            <a:r>
              <a:rPr lang="en-US" sz="2800" dirty="0">
                <a:solidFill>
                  <a:srgbClr val="FF6600"/>
                </a:solidFill>
              </a:rPr>
              <a:t>unwelcome</a:t>
            </a:r>
            <a:r>
              <a:rPr lang="en-US" sz="2800" dirty="0"/>
              <a:t> </a:t>
            </a:r>
            <a:r>
              <a:rPr lang="en-US" sz="2800" dirty="0">
                <a:solidFill>
                  <a:srgbClr val="FF6600"/>
                </a:solidFill>
              </a:rPr>
              <a:t>conduct</a:t>
            </a:r>
            <a:r>
              <a:rPr lang="en-US" sz="2800" dirty="0"/>
              <a:t> of a </a:t>
            </a:r>
            <a:r>
              <a:rPr lang="en-US" sz="2800" u="sng" dirty="0"/>
              <a:t>nonsexual</a:t>
            </a:r>
            <a:r>
              <a:rPr lang="en-US" sz="2800" dirty="0"/>
              <a:t> nature based on actual or perceived sex, including conduct based on gender identity, gender expression, and nonconformity with gender stereotypes that is sufficiently serious to adversely affect an individual’s participation in employment, education or other CUNY activities. </a:t>
            </a:r>
          </a:p>
          <a:p>
            <a:pPr marL="0" indent="0">
              <a:buNone/>
            </a:pPr>
            <a:endParaRPr lang="en-US" sz="2800" dirty="0"/>
          </a:p>
        </p:txBody>
      </p:sp>
      <p:sp>
        <p:nvSpPr>
          <p:cNvPr id="5" name="Slide Number Placeholder 4">
            <a:extLst>
              <a:ext uri="{FF2B5EF4-FFF2-40B4-BE49-F238E27FC236}">
                <a16:creationId xmlns:a16="http://schemas.microsoft.com/office/drawing/2014/main" id="{37414D5F-B5CC-4666-9BF1-AEC9ABCF9F35}"/>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3894721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What Is Sexual Assault/Violence?</a:t>
            </a:r>
          </a:p>
        </p:txBody>
      </p:sp>
      <p:sp>
        <p:nvSpPr>
          <p:cNvPr id="3" name="Content Placeholder 2"/>
          <p:cNvSpPr>
            <a:spLocks noGrp="1"/>
          </p:cNvSpPr>
          <p:nvPr>
            <p:ph idx="4294967295"/>
          </p:nvPr>
        </p:nvSpPr>
        <p:spPr>
          <a:xfrm>
            <a:off x="363553" y="1271359"/>
            <a:ext cx="8016875" cy="1537941"/>
          </a:xfrm>
        </p:spPr>
        <p:txBody>
          <a:bodyPr anchor="t">
            <a:noAutofit/>
          </a:bodyPr>
          <a:lstStyle/>
          <a:p>
            <a:pPr>
              <a:buFont typeface="Wingdings" panose="05000000000000000000" pitchFamily="2" charset="2"/>
              <a:buChar char="Ø"/>
            </a:pPr>
            <a:r>
              <a:rPr lang="en-US" sz="2000" dirty="0">
                <a:solidFill>
                  <a:schemeClr val="tx1"/>
                </a:solidFill>
              </a:rPr>
              <a:t>Any form of sexual contact that occurs </a:t>
            </a:r>
            <a:r>
              <a:rPr lang="en-US" sz="2000" b="1" dirty="0">
                <a:solidFill>
                  <a:srgbClr val="FF6600"/>
                </a:solidFill>
              </a:rPr>
              <a:t>without consent </a:t>
            </a:r>
            <a:r>
              <a:rPr lang="en-US" sz="2000" dirty="0">
                <a:solidFill>
                  <a:schemeClr val="tx1"/>
                </a:solidFill>
              </a:rPr>
              <a:t>and/or through:</a:t>
            </a:r>
          </a:p>
          <a:p>
            <a:pPr marL="625475" lvl="1" indent="-277813">
              <a:buFont typeface="Wingdings" panose="05000000000000000000" pitchFamily="2" charset="2"/>
              <a:buChar char="v"/>
            </a:pPr>
            <a:r>
              <a:rPr lang="en-US" sz="2000" dirty="0">
                <a:solidFill>
                  <a:schemeClr val="tx1"/>
                </a:solidFill>
              </a:rPr>
              <a:t>the use of force/threat</a:t>
            </a:r>
          </a:p>
          <a:p>
            <a:pPr marL="625475" lvl="1" indent="-277813">
              <a:buFont typeface="Wingdings" panose="05000000000000000000" pitchFamily="2" charset="2"/>
              <a:buChar char="v"/>
            </a:pPr>
            <a:r>
              <a:rPr lang="en-US" sz="2000" dirty="0">
                <a:solidFill>
                  <a:schemeClr val="tx1"/>
                </a:solidFill>
              </a:rPr>
              <a:t>intimidation, or </a:t>
            </a:r>
          </a:p>
          <a:p>
            <a:pPr marL="625475" lvl="1" indent="-277813">
              <a:buFont typeface="Wingdings" panose="05000000000000000000" pitchFamily="2" charset="2"/>
              <a:buChar char="v"/>
            </a:pPr>
            <a:r>
              <a:rPr lang="en-US" sz="2000" dirty="0">
                <a:solidFill>
                  <a:schemeClr val="tx1"/>
                </a:solidFill>
              </a:rPr>
              <a:t>other coercion</a:t>
            </a:r>
          </a:p>
        </p:txBody>
      </p:sp>
      <p:sp>
        <p:nvSpPr>
          <p:cNvPr id="8" name="TextBox 7"/>
          <p:cNvSpPr txBox="1"/>
          <p:nvPr/>
        </p:nvSpPr>
        <p:spPr>
          <a:xfrm>
            <a:off x="363553" y="3073489"/>
            <a:ext cx="801687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tab pos="517525" algn="l"/>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Sexual </a:t>
            </a:r>
            <a:r>
              <a:rPr kumimoji="0" lang="en-US" sz="2000" b="1" i="0" u="none" strike="noStrike" kern="1200" cap="none" spc="0" normalizeH="0" baseline="0" noProof="0" dirty="0">
                <a:ln>
                  <a:noFill/>
                </a:ln>
                <a:solidFill>
                  <a:srgbClr val="FF6600"/>
                </a:solidFill>
                <a:effectLst/>
                <a:uLnTx/>
                <a:uFillTx/>
                <a:latin typeface="Calibri"/>
                <a:ea typeface="+mn-ea"/>
                <a:cs typeface="+mn-cs"/>
              </a:rPr>
              <a:t>violence</a:t>
            </a:r>
            <a:r>
              <a:rPr kumimoji="0" lang="en-US" sz="2000" b="0" i="0" u="none" strike="noStrike" kern="1200" cap="none" spc="0" normalizeH="0" baseline="0" noProof="0" dirty="0">
                <a:ln>
                  <a:noFill/>
                </a:ln>
                <a:solidFill>
                  <a:prstClr val="black"/>
                </a:solidFill>
                <a:effectLst/>
                <a:uLnTx/>
                <a:uFillTx/>
                <a:latin typeface="Calibri"/>
                <a:ea typeface="+mn-ea"/>
                <a:cs typeface="+mn-cs"/>
              </a:rPr>
              <a:t> includes:</a:t>
            </a:r>
          </a:p>
          <a:p>
            <a:pPr marL="62865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Sexual assault – </a:t>
            </a:r>
          </a:p>
          <a:p>
            <a:pPr marL="1030288" marR="0" lvl="2" indent="-341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 form of sexual harassment </a:t>
            </a:r>
          </a:p>
          <a:p>
            <a:pPr marL="1030288" marR="0" lvl="2" indent="-341313"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committed when someone </a:t>
            </a:r>
            <a:r>
              <a:rPr kumimoji="0" lang="en-US" sz="2000" b="1" i="0" u="none" strike="noStrike" kern="1200" cap="none" spc="0" normalizeH="0" baseline="0" noProof="0" dirty="0">
                <a:ln>
                  <a:noFill/>
                </a:ln>
                <a:solidFill>
                  <a:srgbClr val="FF6600"/>
                </a:solidFill>
                <a:effectLst/>
                <a:uLnTx/>
                <a:uFillTx/>
                <a:latin typeface="Calibri"/>
                <a:ea typeface="+mn-ea"/>
                <a:cs typeface="+mn-cs"/>
              </a:rPr>
              <a:t>has not </a:t>
            </a:r>
            <a:r>
              <a:rPr kumimoji="0" lang="en-US" sz="2000" b="0" i="0" u="none" strike="noStrike" kern="1200" cap="none" spc="0" normalizeH="0" baseline="0" noProof="0" dirty="0">
                <a:ln>
                  <a:noFill/>
                </a:ln>
                <a:solidFill>
                  <a:prstClr val="black"/>
                </a:solidFill>
                <a:effectLst/>
                <a:uLnTx/>
                <a:uFillTx/>
                <a:latin typeface="Calibri"/>
                <a:ea typeface="+mn-ea"/>
                <a:cs typeface="+mn-cs"/>
              </a:rPr>
              <a:t>given or is </a:t>
            </a:r>
            <a:r>
              <a:rPr kumimoji="0" lang="en-US" sz="2000" b="1" i="0" u="none" strike="noStrike" kern="1200" cap="none" spc="0" normalizeH="0" baseline="0" noProof="0" dirty="0">
                <a:ln>
                  <a:noFill/>
                </a:ln>
                <a:solidFill>
                  <a:srgbClr val="FF6600"/>
                </a:solidFill>
                <a:effectLst/>
                <a:uLnTx/>
                <a:uFillTx/>
                <a:latin typeface="Calibri"/>
                <a:ea typeface="+mn-ea"/>
                <a:cs typeface="+mn-cs"/>
              </a:rPr>
              <a:t>unable to</a:t>
            </a:r>
            <a:r>
              <a:rPr kumimoji="0" lang="en-US" sz="2000" b="1" i="0" u="none" strike="noStrike" kern="1200" cap="none" spc="0" normalizeH="0" baseline="0" noProof="0" dirty="0">
                <a:ln>
                  <a:noFill/>
                </a:ln>
                <a:solidFill>
                  <a:srgbClr val="1E437A">
                    <a:lumMod val="60000"/>
                    <a:lumOff val="40000"/>
                  </a:srgbClr>
                </a:solidFill>
                <a:effectLst/>
                <a:uLnTx/>
                <a:uFillTx/>
                <a:latin typeface="Calibri"/>
                <a:ea typeface="+mn-ea"/>
                <a:cs typeface="+mn-cs"/>
              </a:rPr>
              <a:t> </a:t>
            </a:r>
            <a:r>
              <a:rPr kumimoji="0" lang="en-US" sz="2000" b="0" i="0" u="none" strike="noStrike" kern="1200" cap="none" spc="0" normalizeH="0" baseline="0" noProof="0" dirty="0">
                <a:ln>
                  <a:noFill/>
                </a:ln>
                <a:solidFill>
                  <a:prstClr val="black"/>
                </a:solidFill>
                <a:effectLst/>
                <a:uLnTx/>
                <a:uFillTx/>
                <a:latin typeface="Calibri"/>
                <a:ea typeface="+mn-ea"/>
                <a:cs typeface="+mn-cs"/>
              </a:rPr>
              <a:t>give consent, i.e., due to intoxication.</a:t>
            </a:r>
          </a:p>
          <a:p>
            <a:pPr marL="1085850" marR="0" lvl="3"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unwanted touching, grabbing, pinching, brushing up against another’s body, caressing, etc.</a:t>
            </a:r>
          </a:p>
          <a:p>
            <a:pPr marL="1085850" marR="0" lvl="3"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Is a </a:t>
            </a:r>
            <a:r>
              <a:rPr kumimoji="0" lang="en-US" sz="2000" b="1" i="0" u="sng" strike="noStrike" kern="1200" cap="none" spc="0" normalizeH="0" baseline="0" noProof="0" dirty="0">
                <a:ln>
                  <a:noFill/>
                </a:ln>
                <a:solidFill>
                  <a:prstClr val="black"/>
                </a:solidFill>
                <a:effectLst/>
                <a:uLnTx/>
                <a:uFillTx/>
                <a:latin typeface="Calibri"/>
                <a:ea typeface="+mn-ea"/>
                <a:cs typeface="+mn-cs"/>
              </a:rPr>
              <a:t>crime</a:t>
            </a:r>
          </a:p>
          <a:p>
            <a:pPr marL="1085850" marR="0" lvl="3"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8F9C62F-265A-C0F8-9FDF-E0B0519126BD}"/>
              </a:ext>
            </a:extLst>
          </p:cNvPr>
          <p:cNvSpPr>
            <a:spLocks noGrp="1"/>
          </p:cNvSpPr>
          <p:nvPr>
            <p:ph type="sldNum" sz="quarter" idx="12"/>
          </p:nvPr>
        </p:nvSpPr>
        <p:spPr/>
        <p:txBody>
          <a:bodyPr/>
          <a:lstStyle/>
          <a:p>
            <a:fld id="{51800CB3-E7C0-4D6A-9184-45D6B848C083}" type="slidenum">
              <a:rPr lang="en-US" smtClean="0"/>
              <a:pPr/>
              <a:t>17</a:t>
            </a:fld>
            <a:endParaRPr lang="en-US" dirty="0"/>
          </a:p>
        </p:txBody>
      </p:sp>
    </p:spTree>
    <p:extLst>
      <p:ext uri="{BB962C8B-B14F-4D97-AF65-F5344CB8AC3E}">
        <p14:creationId xmlns:p14="http://schemas.microsoft.com/office/powerpoint/2010/main" val="446111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sz="3600" dirty="0"/>
              <a:t>Stalking</a:t>
            </a:r>
          </a:p>
        </p:txBody>
      </p:sp>
      <p:sp>
        <p:nvSpPr>
          <p:cNvPr id="3" name="Content Placeholder 2"/>
          <p:cNvSpPr>
            <a:spLocks noGrp="1"/>
          </p:cNvSpPr>
          <p:nvPr>
            <p:ph idx="4294967295"/>
          </p:nvPr>
        </p:nvSpPr>
        <p:spPr>
          <a:xfrm>
            <a:off x="318943" y="1251498"/>
            <a:ext cx="8542703" cy="4480217"/>
          </a:xfrm>
        </p:spPr>
        <p:txBody>
          <a:bodyPr anchor="t">
            <a:noAutofit/>
          </a:bodyPr>
          <a:lstStyle/>
          <a:p>
            <a:pPr marL="0" indent="0">
              <a:buNone/>
            </a:pPr>
            <a:r>
              <a:rPr lang="en-US" sz="2400" dirty="0">
                <a:solidFill>
                  <a:schemeClr val="tx1"/>
                </a:solidFill>
              </a:rPr>
              <a:t>Stalking means engaging in a course of conduct directed at a specific person that would cause a reasonable person to: </a:t>
            </a:r>
          </a:p>
          <a:p>
            <a:pPr marL="0" indent="0">
              <a:buNone/>
            </a:pPr>
            <a:endParaRPr lang="en-US" sz="2400" dirty="0">
              <a:solidFill>
                <a:schemeClr val="tx1"/>
              </a:solidFill>
            </a:endParaRPr>
          </a:p>
          <a:p>
            <a:pPr>
              <a:buFont typeface="Arial" panose="020B0604020202020204" pitchFamily="34" charset="0"/>
              <a:buChar char="•"/>
            </a:pPr>
            <a:r>
              <a:rPr lang="en-US" sz="2400" dirty="0">
                <a:solidFill>
                  <a:schemeClr val="tx1"/>
                </a:solidFill>
              </a:rPr>
              <a:t>fear for their safety or the safety of others or </a:t>
            </a:r>
          </a:p>
          <a:p>
            <a:pPr>
              <a:buFont typeface="Arial" panose="020B0604020202020204" pitchFamily="34" charset="0"/>
              <a:buChar char="•"/>
            </a:pPr>
            <a:r>
              <a:rPr lang="en-US" sz="2400" dirty="0">
                <a:solidFill>
                  <a:schemeClr val="tx1"/>
                </a:solidFill>
              </a:rPr>
              <a:t>suffer substantial emotional distress. </a:t>
            </a:r>
          </a:p>
          <a:p>
            <a:pPr marL="0" indent="0">
              <a:buNone/>
            </a:pPr>
            <a:endParaRPr lang="en-US" sz="2400" dirty="0">
              <a:solidFill>
                <a:schemeClr val="tx1"/>
              </a:solidFill>
            </a:endParaRPr>
          </a:p>
          <a:p>
            <a:pPr marL="0" indent="0">
              <a:buNone/>
            </a:pPr>
            <a:r>
              <a:rPr lang="en-US" sz="2400" dirty="0">
                <a:solidFill>
                  <a:schemeClr val="tx1"/>
                </a:solidFill>
              </a:rPr>
              <a:t>The determination as to whether conduct is stalking can only be determined after examining all relevant facts. One incident on its own may not rise to the level of  stalking, but if that one incident is severe enough, it may. </a:t>
            </a:r>
          </a:p>
          <a:p>
            <a:pPr marL="0" indent="0">
              <a:buNone/>
            </a:pPr>
            <a:endParaRPr lang="en-US" sz="2000" dirty="0">
              <a:solidFill>
                <a:schemeClr val="tx1"/>
              </a:solidFill>
            </a:endParaRPr>
          </a:p>
        </p:txBody>
      </p:sp>
      <p:sp>
        <p:nvSpPr>
          <p:cNvPr id="5" name="Slide Number Placeholder 4">
            <a:extLst>
              <a:ext uri="{FF2B5EF4-FFF2-40B4-BE49-F238E27FC236}">
                <a16:creationId xmlns:a16="http://schemas.microsoft.com/office/drawing/2014/main" id="{4F5EE523-79B3-AE3B-30F8-2C7172A9EF34}"/>
              </a:ext>
            </a:extLst>
          </p:cNvPr>
          <p:cNvSpPr>
            <a:spLocks noGrp="1"/>
          </p:cNvSpPr>
          <p:nvPr>
            <p:ph type="sldNum" sz="quarter" idx="12"/>
          </p:nvPr>
        </p:nvSpPr>
        <p:spPr/>
        <p:txBody>
          <a:bodyPr/>
          <a:lstStyle/>
          <a:p>
            <a:fld id="{51800CB3-E7C0-4D6A-9184-45D6B848C083}" type="slidenum">
              <a:rPr lang="en-US" smtClean="0"/>
              <a:pPr/>
              <a:t>18</a:t>
            </a:fld>
            <a:endParaRPr lang="en-US" dirty="0"/>
          </a:p>
        </p:txBody>
      </p:sp>
    </p:spTree>
    <p:extLst>
      <p:ext uri="{BB962C8B-B14F-4D97-AF65-F5344CB8AC3E}">
        <p14:creationId xmlns:p14="http://schemas.microsoft.com/office/powerpoint/2010/main" val="3887545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sz="4000" dirty="0"/>
              <a:t>Stalking Behaviors</a:t>
            </a:r>
          </a:p>
        </p:txBody>
      </p:sp>
      <p:sp>
        <p:nvSpPr>
          <p:cNvPr id="3" name="Content Placeholder 2"/>
          <p:cNvSpPr>
            <a:spLocks noGrp="1"/>
          </p:cNvSpPr>
          <p:nvPr>
            <p:ph idx="4294967295"/>
          </p:nvPr>
        </p:nvSpPr>
        <p:spPr>
          <a:xfrm>
            <a:off x="181776" y="1298791"/>
            <a:ext cx="8780447" cy="4461930"/>
          </a:xfrm>
        </p:spPr>
        <p:txBody>
          <a:bodyPr anchor="t">
            <a:noAutofit/>
          </a:bodyPr>
          <a:lstStyle/>
          <a:p>
            <a:pPr>
              <a:buFont typeface="Arial" panose="020B0604020202020204" pitchFamily="34" charset="0"/>
              <a:buChar char="•"/>
            </a:pPr>
            <a:r>
              <a:rPr lang="en-US" b="1" dirty="0"/>
              <a:t>Surveillance</a:t>
            </a:r>
          </a:p>
          <a:p>
            <a:pPr lvl="1">
              <a:buFont typeface="Arial" panose="020B0604020202020204" pitchFamily="34" charset="0"/>
              <a:buChar char="•"/>
            </a:pPr>
            <a:r>
              <a:rPr lang="en-US" sz="2400" dirty="0"/>
              <a:t>Watching, following, gathering information</a:t>
            </a:r>
          </a:p>
          <a:p>
            <a:pPr>
              <a:buFont typeface="Arial" panose="020B0604020202020204" pitchFamily="34" charset="0"/>
              <a:buChar char="•"/>
            </a:pPr>
            <a:r>
              <a:rPr lang="en-US" b="1" dirty="0">
                <a:solidFill>
                  <a:schemeClr val="tx1"/>
                </a:solidFill>
              </a:rPr>
              <a:t>Life invasion</a:t>
            </a:r>
          </a:p>
          <a:p>
            <a:pPr lvl="1">
              <a:buFont typeface="Arial" panose="020B0604020202020204" pitchFamily="34" charset="0"/>
              <a:buChar char="•"/>
            </a:pPr>
            <a:r>
              <a:rPr lang="en-US" sz="2400" dirty="0">
                <a:solidFill>
                  <a:schemeClr val="tx1"/>
                </a:solidFill>
              </a:rPr>
              <a:t>Showing up in the victim’s life, </a:t>
            </a:r>
            <a:r>
              <a:rPr lang="en-US" sz="2000" dirty="0">
                <a:solidFill>
                  <a:schemeClr val="tx1"/>
                </a:solidFill>
              </a:rPr>
              <a:t>i.e. place of work, school, home, etc.</a:t>
            </a:r>
          </a:p>
          <a:p>
            <a:pPr>
              <a:buFont typeface="Arial" panose="020B0604020202020204" pitchFamily="34" charset="0"/>
              <a:buChar char="•"/>
            </a:pPr>
            <a:r>
              <a:rPr lang="en-US" b="1" dirty="0"/>
              <a:t>Interference</a:t>
            </a:r>
          </a:p>
          <a:p>
            <a:pPr lvl="1">
              <a:buFont typeface="Arial" panose="020B0604020202020204" pitchFamily="34" charset="0"/>
              <a:buChar char="•"/>
            </a:pPr>
            <a:r>
              <a:rPr lang="en-US" sz="2400" dirty="0">
                <a:solidFill>
                  <a:schemeClr val="tx1"/>
                </a:solidFill>
              </a:rPr>
              <a:t>Sabotaging, attacking or changing the victim’s life</a:t>
            </a:r>
            <a:endParaRPr lang="en-US" sz="2400" b="1" dirty="0"/>
          </a:p>
          <a:p>
            <a:pPr>
              <a:buFont typeface="Arial" panose="020B0604020202020204" pitchFamily="34" charset="0"/>
              <a:buChar char="•"/>
            </a:pPr>
            <a:r>
              <a:rPr lang="en-US" b="1" dirty="0">
                <a:solidFill>
                  <a:schemeClr val="tx1"/>
                </a:solidFill>
              </a:rPr>
              <a:t>Intimidation</a:t>
            </a:r>
          </a:p>
          <a:p>
            <a:pPr lvl="1">
              <a:buFont typeface="Arial" panose="020B0604020202020204" pitchFamily="34" charset="0"/>
              <a:buChar char="•"/>
            </a:pPr>
            <a:r>
              <a:rPr lang="en-US" sz="2400" dirty="0"/>
              <a:t>Threatening and/or scaring the victim</a:t>
            </a:r>
            <a:endParaRPr lang="en-US" sz="2400" dirty="0">
              <a:solidFill>
                <a:schemeClr val="tx1"/>
              </a:solidFill>
            </a:endParaRPr>
          </a:p>
        </p:txBody>
      </p:sp>
      <p:sp>
        <p:nvSpPr>
          <p:cNvPr id="5" name="Slide Number Placeholder 4">
            <a:extLst>
              <a:ext uri="{FF2B5EF4-FFF2-40B4-BE49-F238E27FC236}">
                <a16:creationId xmlns:a16="http://schemas.microsoft.com/office/drawing/2014/main" id="{941DEE8E-7AC2-03A6-0B1E-C62B1AE870C9}"/>
              </a:ext>
            </a:extLst>
          </p:cNvPr>
          <p:cNvSpPr>
            <a:spLocks noGrp="1"/>
          </p:cNvSpPr>
          <p:nvPr>
            <p:ph type="sldNum" sz="quarter" idx="12"/>
          </p:nvPr>
        </p:nvSpPr>
        <p:spPr/>
        <p:txBody>
          <a:bodyPr/>
          <a:lstStyle/>
          <a:p>
            <a:fld id="{51800CB3-E7C0-4D6A-9184-45D6B848C083}" type="slidenum">
              <a:rPr lang="en-US" smtClean="0"/>
              <a:pPr/>
              <a:t>19</a:t>
            </a:fld>
            <a:endParaRPr lang="en-US" dirty="0"/>
          </a:p>
        </p:txBody>
      </p:sp>
    </p:spTree>
    <p:extLst>
      <p:ext uri="{BB962C8B-B14F-4D97-AF65-F5344CB8AC3E}">
        <p14:creationId xmlns:p14="http://schemas.microsoft.com/office/powerpoint/2010/main" val="245821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
          </p:nvPr>
        </p:nvSpPr>
        <p:spPr>
          <a:xfrm>
            <a:off x="2664542" y="2029968"/>
            <a:ext cx="5300654" cy="2669852"/>
          </a:xfrm>
        </p:spPr>
        <p:txBody>
          <a:bodyPr>
            <a:normAutofit lnSpcReduction="10000"/>
          </a:bodyPr>
          <a:lstStyle/>
          <a:p>
            <a:pPr marL="0" indent="0">
              <a:buNone/>
            </a:pPr>
            <a:r>
              <a:rPr lang="en-US" dirty="0">
                <a:solidFill>
                  <a:schemeClr val="tx1">
                    <a:lumMod val="95000"/>
                    <a:lumOff val="5000"/>
                  </a:schemeClr>
                </a:solidFill>
              </a:rPr>
              <a:t>Get to Know OEO</a:t>
            </a:r>
          </a:p>
          <a:p>
            <a:pPr marL="0" indent="0">
              <a:buNone/>
            </a:pPr>
            <a:endParaRPr lang="en-US" dirty="0">
              <a:solidFill>
                <a:schemeClr val="tx1">
                  <a:lumMod val="95000"/>
                  <a:lumOff val="5000"/>
                </a:schemeClr>
              </a:solidFill>
            </a:endParaRPr>
          </a:p>
          <a:p>
            <a:pPr marL="0" indent="0">
              <a:buNone/>
            </a:pPr>
            <a:r>
              <a:rPr lang="en-US" dirty="0">
                <a:solidFill>
                  <a:schemeClr val="tx1">
                    <a:lumMod val="95000"/>
                    <a:lumOff val="5000"/>
                  </a:schemeClr>
                </a:solidFill>
              </a:rPr>
              <a:t>Recognize Sexual Misconduct when it happens and other Title IX-related issues</a:t>
            </a:r>
          </a:p>
          <a:p>
            <a:pPr marL="0" indent="0">
              <a:buNone/>
            </a:pPr>
            <a:endParaRPr lang="en-US" dirty="0">
              <a:solidFill>
                <a:schemeClr val="tx1">
                  <a:lumMod val="95000"/>
                  <a:lumOff val="5000"/>
                </a:schemeClr>
              </a:solidFill>
            </a:endParaRPr>
          </a:p>
          <a:p>
            <a:pPr marL="0" indent="0">
              <a:buNone/>
            </a:pPr>
            <a:r>
              <a:rPr lang="en-US" dirty="0">
                <a:solidFill>
                  <a:schemeClr val="tx1">
                    <a:lumMod val="95000"/>
                    <a:lumOff val="5000"/>
                  </a:schemeClr>
                </a:solidFill>
              </a:rPr>
              <a:t>Help KCC to create an environment free of Discrimination by understanding your rights and responsibilities as students</a:t>
            </a:r>
          </a:p>
        </p:txBody>
      </p:sp>
      <p:sp>
        <p:nvSpPr>
          <p:cNvPr id="6" name="Title 1"/>
          <p:cNvSpPr txBox="1">
            <a:spLocks/>
          </p:cNvSpPr>
          <p:nvPr/>
        </p:nvSpPr>
        <p:spPr>
          <a:xfrm>
            <a:off x="1736725" y="567342"/>
            <a:ext cx="5670550" cy="804231"/>
          </a:xfrm>
          <a:prstGeom prst="rect">
            <a:avLst/>
          </a:prstGeom>
          <a:solidFill>
            <a:srgbClr val="1E437A"/>
          </a:solidFill>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32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bg1"/>
                </a:solidFill>
              </a:rPr>
              <a:t>OBJECTIVES</a:t>
            </a:r>
          </a:p>
        </p:txBody>
      </p:sp>
      <p:pic>
        <p:nvPicPr>
          <p:cNvPr id="8" name="Picture 7" descr="Goal 1 button">
            <a:extLst>
              <a:ext uri="{FF2B5EF4-FFF2-40B4-BE49-F238E27FC236}">
                <a16:creationId xmlns:a16="http://schemas.microsoft.com/office/drawing/2014/main" id="{CBFF27C7-6970-4598-94D4-0299A477A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63" y="2029968"/>
            <a:ext cx="1057423" cy="543001"/>
          </a:xfrm>
          <a:prstGeom prst="rect">
            <a:avLst/>
          </a:prstGeom>
        </p:spPr>
      </p:pic>
      <p:pic>
        <p:nvPicPr>
          <p:cNvPr id="9" name="Picture 8" descr="Goal 2 button">
            <a:extLst>
              <a:ext uri="{FF2B5EF4-FFF2-40B4-BE49-F238E27FC236}">
                <a16:creationId xmlns:a16="http://schemas.microsoft.com/office/drawing/2014/main" id="{F605EA42-C6F0-4972-96AB-A19FD1FBD4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161" y="2896590"/>
            <a:ext cx="1057423" cy="543001"/>
          </a:xfrm>
          <a:prstGeom prst="rect">
            <a:avLst/>
          </a:prstGeom>
        </p:spPr>
      </p:pic>
      <p:pic>
        <p:nvPicPr>
          <p:cNvPr id="10" name="Picture 9" descr="Goal 3 button">
            <a:extLst>
              <a:ext uri="{FF2B5EF4-FFF2-40B4-BE49-F238E27FC236}">
                <a16:creationId xmlns:a16="http://schemas.microsoft.com/office/drawing/2014/main" id="{20C32129-5FA1-4BA8-BF69-5D8E7BB6E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161" y="3751558"/>
            <a:ext cx="1057423" cy="533474"/>
          </a:xfrm>
          <a:prstGeom prst="rect">
            <a:avLst/>
          </a:prstGeom>
        </p:spPr>
      </p:pic>
      <p:sp>
        <p:nvSpPr>
          <p:cNvPr id="2" name="Slide Number Placeholder 1">
            <a:extLst>
              <a:ext uri="{FF2B5EF4-FFF2-40B4-BE49-F238E27FC236}">
                <a16:creationId xmlns:a16="http://schemas.microsoft.com/office/drawing/2014/main" id="{98B2B622-AA69-490E-A333-6BE5B4D20AF4}"/>
              </a:ext>
            </a:extLst>
          </p:cNvPr>
          <p:cNvSpPr>
            <a:spLocks noGrp="1"/>
          </p:cNvSpPr>
          <p:nvPr>
            <p:ph type="sldNum" sz="quarter" idx="12"/>
          </p:nvPr>
        </p:nvSpPr>
        <p:spPr/>
        <p:txBody>
          <a:bodyPr/>
          <a:lstStyle/>
          <a:p>
            <a:fld id="{A53E82E9-8DDA-432E-8E7F-2D93FB18B537}" type="slidenum">
              <a:rPr lang="en-US" altLang="en-US" smtClean="0">
                <a:solidFill>
                  <a:srgbClr val="FFFFFF"/>
                </a:solidFill>
              </a:rPr>
              <a:pPr/>
              <a:t>2</a:t>
            </a:fld>
            <a:endParaRPr lang="en-US" altLang="en-US" dirty="0">
              <a:solidFill>
                <a:srgbClr val="FFFFFF"/>
              </a:solidFill>
            </a:endParaRPr>
          </a:p>
        </p:txBody>
      </p:sp>
    </p:spTree>
    <p:extLst>
      <p:ext uri="{BB962C8B-B14F-4D97-AF65-F5344CB8AC3E}">
        <p14:creationId xmlns:p14="http://schemas.microsoft.com/office/powerpoint/2010/main" val="175620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Surveillance Examples</a:t>
            </a:r>
          </a:p>
        </p:txBody>
      </p:sp>
      <p:sp>
        <p:nvSpPr>
          <p:cNvPr id="3" name="Content Placeholder 2"/>
          <p:cNvSpPr>
            <a:spLocks noGrp="1"/>
          </p:cNvSpPr>
          <p:nvPr>
            <p:ph idx="4294967295"/>
          </p:nvPr>
        </p:nvSpPr>
        <p:spPr>
          <a:xfrm>
            <a:off x="363553" y="1271358"/>
            <a:ext cx="8780447" cy="6054001"/>
          </a:xfrm>
        </p:spPr>
        <p:txBody>
          <a:bodyPr anchor="t">
            <a:noAutofit/>
          </a:bodyPr>
          <a:lstStyle/>
          <a:p>
            <a:pPr>
              <a:buFont typeface="Arial" panose="020B0604020202020204" pitchFamily="34" charset="0"/>
              <a:buChar char="•"/>
            </a:pPr>
            <a:r>
              <a:rPr lang="en-US" dirty="0"/>
              <a:t>Following or checking in on</a:t>
            </a:r>
          </a:p>
          <a:p>
            <a:pPr>
              <a:buFont typeface="Arial" panose="020B0604020202020204" pitchFamily="34" charset="0"/>
              <a:buChar char="•"/>
            </a:pPr>
            <a:r>
              <a:rPr lang="en-US" dirty="0"/>
              <a:t>Watching/waiting at places the victim might go</a:t>
            </a:r>
          </a:p>
          <a:p>
            <a:pPr>
              <a:buFont typeface="Arial" panose="020B0604020202020204" pitchFamily="34" charset="0"/>
              <a:buChar char="•"/>
            </a:pPr>
            <a:r>
              <a:rPr lang="en-US" dirty="0"/>
              <a:t>Planting a camera, GPS, or recording device</a:t>
            </a:r>
          </a:p>
          <a:p>
            <a:pPr>
              <a:buFont typeface="Arial" panose="020B0604020202020204" pitchFamily="34" charset="0"/>
              <a:buChar char="•"/>
            </a:pPr>
            <a:r>
              <a:rPr lang="en-US" dirty="0"/>
              <a:t>Asking friends about the person</a:t>
            </a:r>
          </a:p>
          <a:p>
            <a:pPr marL="457200" lvl="1" indent="0">
              <a:buNone/>
            </a:pPr>
            <a:endParaRPr lang="en-US" sz="2400" dirty="0">
              <a:solidFill>
                <a:schemeClr val="tx1"/>
              </a:solidFill>
            </a:endParaRPr>
          </a:p>
        </p:txBody>
      </p:sp>
      <p:sp>
        <p:nvSpPr>
          <p:cNvPr id="5" name="Slide Number Placeholder 4">
            <a:extLst>
              <a:ext uri="{FF2B5EF4-FFF2-40B4-BE49-F238E27FC236}">
                <a16:creationId xmlns:a16="http://schemas.microsoft.com/office/drawing/2014/main" id="{75653202-7F62-5255-687B-BD33000D2BD9}"/>
              </a:ext>
            </a:extLst>
          </p:cNvPr>
          <p:cNvSpPr>
            <a:spLocks noGrp="1"/>
          </p:cNvSpPr>
          <p:nvPr>
            <p:ph type="sldNum" sz="quarter" idx="12"/>
          </p:nvPr>
        </p:nvSpPr>
        <p:spPr/>
        <p:txBody>
          <a:bodyPr/>
          <a:lstStyle/>
          <a:p>
            <a:fld id="{51800CB3-E7C0-4D6A-9184-45D6B848C083}" type="slidenum">
              <a:rPr lang="en-US" smtClean="0"/>
              <a:pPr/>
              <a:t>20</a:t>
            </a:fld>
            <a:endParaRPr lang="en-US" dirty="0"/>
          </a:p>
        </p:txBody>
      </p:sp>
    </p:spTree>
    <p:extLst>
      <p:ext uri="{BB962C8B-B14F-4D97-AF65-F5344CB8AC3E}">
        <p14:creationId xmlns:p14="http://schemas.microsoft.com/office/powerpoint/2010/main" val="188557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Life Invasion Examples</a:t>
            </a:r>
          </a:p>
        </p:txBody>
      </p:sp>
      <p:sp>
        <p:nvSpPr>
          <p:cNvPr id="3" name="Content Placeholder 2"/>
          <p:cNvSpPr>
            <a:spLocks noGrp="1"/>
          </p:cNvSpPr>
          <p:nvPr>
            <p:ph idx="4294967295"/>
          </p:nvPr>
        </p:nvSpPr>
        <p:spPr>
          <a:xfrm>
            <a:off x="363553" y="1271358"/>
            <a:ext cx="8780447" cy="6054001"/>
          </a:xfrm>
        </p:spPr>
        <p:txBody>
          <a:bodyPr anchor="t">
            <a:noAutofit/>
          </a:bodyPr>
          <a:lstStyle/>
          <a:p>
            <a:pPr>
              <a:buFont typeface="Arial" panose="020B0604020202020204" pitchFamily="34" charset="0"/>
              <a:buChar char="•"/>
            </a:pPr>
            <a:r>
              <a:rPr lang="en-US" dirty="0"/>
              <a:t>Messaging, texting, e-mailing </a:t>
            </a:r>
            <a:endParaRPr lang="en-US" sz="2400" dirty="0"/>
          </a:p>
          <a:p>
            <a:pPr>
              <a:buFont typeface="Arial" panose="020B0604020202020204" pitchFamily="34" charset="0"/>
              <a:buChar char="•"/>
            </a:pPr>
            <a:r>
              <a:rPr lang="en-US" dirty="0"/>
              <a:t>Calling the person’s phone</a:t>
            </a:r>
          </a:p>
          <a:p>
            <a:pPr>
              <a:buFont typeface="Arial" panose="020B0604020202020204" pitchFamily="34" charset="0"/>
              <a:buChar char="•"/>
            </a:pPr>
            <a:r>
              <a:rPr lang="en-US" dirty="0"/>
              <a:t>Contacting other people close to the victim</a:t>
            </a:r>
          </a:p>
          <a:p>
            <a:pPr>
              <a:buFont typeface="Arial" panose="020B0604020202020204" pitchFamily="34" charset="0"/>
              <a:buChar char="•"/>
            </a:pPr>
            <a:r>
              <a:rPr lang="en-US" dirty="0"/>
              <a:t>Showing up – in public and private spaces</a:t>
            </a:r>
          </a:p>
          <a:p>
            <a:pPr>
              <a:buFont typeface="Arial" panose="020B0604020202020204" pitchFamily="34" charset="0"/>
              <a:buChar char="•"/>
            </a:pPr>
            <a:r>
              <a:rPr lang="en-US" dirty="0"/>
              <a:t>Enrolling in classes the victim is a part of</a:t>
            </a:r>
          </a:p>
        </p:txBody>
      </p:sp>
      <p:sp>
        <p:nvSpPr>
          <p:cNvPr id="5" name="Slide Number Placeholder 4">
            <a:extLst>
              <a:ext uri="{FF2B5EF4-FFF2-40B4-BE49-F238E27FC236}">
                <a16:creationId xmlns:a16="http://schemas.microsoft.com/office/drawing/2014/main" id="{430F6840-D25F-9778-FE65-4A00231ED5D7}"/>
              </a:ext>
            </a:extLst>
          </p:cNvPr>
          <p:cNvSpPr>
            <a:spLocks noGrp="1"/>
          </p:cNvSpPr>
          <p:nvPr>
            <p:ph type="sldNum" sz="quarter" idx="12"/>
          </p:nvPr>
        </p:nvSpPr>
        <p:spPr/>
        <p:txBody>
          <a:bodyPr/>
          <a:lstStyle/>
          <a:p>
            <a:fld id="{51800CB3-E7C0-4D6A-9184-45D6B848C083}" type="slidenum">
              <a:rPr lang="en-US" smtClean="0"/>
              <a:pPr/>
              <a:t>21</a:t>
            </a:fld>
            <a:endParaRPr lang="en-US" dirty="0"/>
          </a:p>
        </p:txBody>
      </p:sp>
    </p:spTree>
    <p:extLst>
      <p:ext uri="{BB962C8B-B14F-4D97-AF65-F5344CB8AC3E}">
        <p14:creationId xmlns:p14="http://schemas.microsoft.com/office/powerpoint/2010/main" val="1502484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Interference Examples</a:t>
            </a:r>
          </a:p>
        </p:txBody>
      </p:sp>
      <p:sp>
        <p:nvSpPr>
          <p:cNvPr id="3" name="Content Placeholder 2"/>
          <p:cNvSpPr>
            <a:spLocks noGrp="1"/>
          </p:cNvSpPr>
          <p:nvPr>
            <p:ph idx="4294967295"/>
          </p:nvPr>
        </p:nvSpPr>
        <p:spPr>
          <a:xfrm>
            <a:off x="363553" y="1271358"/>
            <a:ext cx="8780447" cy="6054001"/>
          </a:xfrm>
        </p:spPr>
        <p:txBody>
          <a:bodyPr anchor="t">
            <a:noAutofit/>
          </a:bodyPr>
          <a:lstStyle/>
          <a:p>
            <a:pPr>
              <a:buFont typeface="Arial" panose="020B0604020202020204" pitchFamily="34" charset="0"/>
              <a:buChar char="•"/>
            </a:pPr>
            <a:r>
              <a:rPr lang="en-US" dirty="0"/>
              <a:t>Hacking into accounts (financial, academic, e-mail, social media)</a:t>
            </a:r>
          </a:p>
          <a:p>
            <a:pPr>
              <a:buFont typeface="Arial" panose="020B0604020202020204" pitchFamily="34" charset="0"/>
              <a:buChar char="•"/>
            </a:pPr>
            <a:r>
              <a:rPr lang="en-US" dirty="0"/>
              <a:t>Forcing confrontations</a:t>
            </a:r>
          </a:p>
          <a:p>
            <a:pPr>
              <a:buFont typeface="Arial" panose="020B0604020202020204" pitchFamily="34" charset="0"/>
              <a:buChar char="•"/>
            </a:pPr>
            <a:r>
              <a:rPr lang="en-US" dirty="0"/>
              <a:t>Spreading rumors</a:t>
            </a:r>
          </a:p>
        </p:txBody>
      </p:sp>
      <p:sp>
        <p:nvSpPr>
          <p:cNvPr id="5" name="Slide Number Placeholder 4">
            <a:extLst>
              <a:ext uri="{FF2B5EF4-FFF2-40B4-BE49-F238E27FC236}">
                <a16:creationId xmlns:a16="http://schemas.microsoft.com/office/drawing/2014/main" id="{AAAE0682-428F-A856-54B9-C7E8F2EBCF4E}"/>
              </a:ext>
            </a:extLst>
          </p:cNvPr>
          <p:cNvSpPr>
            <a:spLocks noGrp="1"/>
          </p:cNvSpPr>
          <p:nvPr>
            <p:ph type="sldNum" sz="quarter" idx="12"/>
          </p:nvPr>
        </p:nvSpPr>
        <p:spPr/>
        <p:txBody>
          <a:bodyPr/>
          <a:lstStyle/>
          <a:p>
            <a:fld id="{51800CB3-E7C0-4D6A-9184-45D6B848C083}" type="slidenum">
              <a:rPr lang="en-US" smtClean="0"/>
              <a:pPr/>
              <a:t>22</a:t>
            </a:fld>
            <a:endParaRPr lang="en-US" dirty="0"/>
          </a:p>
        </p:txBody>
      </p:sp>
    </p:spTree>
    <p:extLst>
      <p:ext uri="{BB962C8B-B14F-4D97-AF65-F5344CB8AC3E}">
        <p14:creationId xmlns:p14="http://schemas.microsoft.com/office/powerpoint/2010/main" val="174839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dirty="0"/>
              <a:t>Intimidation Examples</a:t>
            </a:r>
          </a:p>
        </p:txBody>
      </p:sp>
      <p:sp>
        <p:nvSpPr>
          <p:cNvPr id="3" name="Content Placeholder 2"/>
          <p:cNvSpPr>
            <a:spLocks noGrp="1"/>
          </p:cNvSpPr>
          <p:nvPr>
            <p:ph idx="4294967295"/>
          </p:nvPr>
        </p:nvSpPr>
        <p:spPr>
          <a:xfrm>
            <a:off x="363553" y="1271358"/>
            <a:ext cx="8780447" cy="6054001"/>
          </a:xfrm>
        </p:spPr>
        <p:txBody>
          <a:bodyPr anchor="t">
            <a:noAutofit/>
          </a:bodyPr>
          <a:lstStyle/>
          <a:p>
            <a:pPr>
              <a:buFont typeface="Arial" panose="020B0604020202020204" pitchFamily="34" charset="0"/>
              <a:buChar char="•"/>
            </a:pPr>
            <a:r>
              <a:rPr lang="en-US" dirty="0"/>
              <a:t>Verbal or written threats to hurt, embarrass or cause harm</a:t>
            </a:r>
          </a:p>
          <a:p>
            <a:pPr>
              <a:buFont typeface="Arial" panose="020B0604020202020204" pitchFamily="34" charset="0"/>
              <a:buChar char="•"/>
            </a:pPr>
            <a:r>
              <a:rPr lang="en-US" dirty="0"/>
              <a:t>Sending someone else to intimidate the victim</a:t>
            </a:r>
          </a:p>
          <a:p>
            <a:pPr>
              <a:buFont typeface="Arial" panose="020B0604020202020204" pitchFamily="34" charset="0"/>
              <a:buChar char="•"/>
            </a:pPr>
            <a:r>
              <a:rPr lang="en-US" dirty="0"/>
              <a:t>Property damage</a:t>
            </a:r>
          </a:p>
          <a:p>
            <a:pPr>
              <a:buFont typeface="Arial" panose="020B0604020202020204" pitchFamily="34" charset="0"/>
              <a:buChar char="•"/>
            </a:pPr>
            <a:r>
              <a:rPr lang="en-US" dirty="0"/>
              <a:t>Threats to release intimate or private photos</a:t>
            </a:r>
          </a:p>
        </p:txBody>
      </p:sp>
      <p:sp>
        <p:nvSpPr>
          <p:cNvPr id="5" name="Slide Number Placeholder 4">
            <a:extLst>
              <a:ext uri="{FF2B5EF4-FFF2-40B4-BE49-F238E27FC236}">
                <a16:creationId xmlns:a16="http://schemas.microsoft.com/office/drawing/2014/main" id="{F0F96BA3-B399-095B-3C56-7E112CA6DB5F}"/>
              </a:ext>
            </a:extLst>
          </p:cNvPr>
          <p:cNvSpPr>
            <a:spLocks noGrp="1"/>
          </p:cNvSpPr>
          <p:nvPr>
            <p:ph type="sldNum" sz="quarter" idx="12"/>
          </p:nvPr>
        </p:nvSpPr>
        <p:spPr/>
        <p:txBody>
          <a:bodyPr/>
          <a:lstStyle/>
          <a:p>
            <a:fld id="{51800CB3-E7C0-4D6A-9184-45D6B848C083}" type="slidenum">
              <a:rPr lang="en-US" smtClean="0"/>
              <a:pPr/>
              <a:t>23</a:t>
            </a:fld>
            <a:endParaRPr lang="en-US" dirty="0"/>
          </a:p>
        </p:txBody>
      </p:sp>
    </p:spTree>
    <p:extLst>
      <p:ext uri="{BB962C8B-B14F-4D97-AF65-F5344CB8AC3E}">
        <p14:creationId xmlns:p14="http://schemas.microsoft.com/office/powerpoint/2010/main" val="330252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8277" y="227739"/>
            <a:ext cx="6904037" cy="795337"/>
          </a:xfrm>
        </p:spPr>
        <p:txBody>
          <a:bodyPr>
            <a:noAutofit/>
          </a:bodyPr>
          <a:lstStyle/>
          <a:p>
            <a:r>
              <a:rPr lang="en-US" sz="4000" dirty="0"/>
              <a:t>Dating Violence</a:t>
            </a:r>
          </a:p>
        </p:txBody>
      </p:sp>
      <p:sp>
        <p:nvSpPr>
          <p:cNvPr id="3" name="Content Placeholder 2"/>
          <p:cNvSpPr>
            <a:spLocks noGrp="1"/>
          </p:cNvSpPr>
          <p:nvPr>
            <p:ph idx="4294967295"/>
          </p:nvPr>
        </p:nvSpPr>
        <p:spPr>
          <a:xfrm>
            <a:off x="342946" y="1382613"/>
            <a:ext cx="8494697" cy="4234092"/>
          </a:xfrm>
        </p:spPr>
        <p:txBody>
          <a:bodyPr anchor="t">
            <a:noAutofit/>
          </a:bodyPr>
          <a:lstStyle/>
          <a:p>
            <a:pPr>
              <a:buFont typeface="Arial" panose="020B0604020202020204" pitchFamily="34" charset="0"/>
              <a:buChar char="•"/>
            </a:pPr>
            <a:r>
              <a:rPr lang="en-US" sz="2800" dirty="0"/>
              <a:t>V</a:t>
            </a:r>
            <a:r>
              <a:rPr lang="en-US" sz="2800" dirty="0">
                <a:solidFill>
                  <a:schemeClr val="tx1"/>
                </a:solidFill>
              </a:rPr>
              <a:t>iolence committed by a person who is or has been in a social relationship of a romantic or intimate nature with the victim. </a:t>
            </a:r>
          </a:p>
          <a:p>
            <a:pPr marL="0" indent="0">
              <a:buNone/>
            </a:pPr>
            <a:endParaRPr lang="en-US" sz="1400" dirty="0"/>
          </a:p>
          <a:p>
            <a:pPr>
              <a:buFont typeface="Arial" panose="020B0604020202020204" pitchFamily="34" charset="0"/>
              <a:buChar char="•"/>
            </a:pPr>
            <a:r>
              <a:rPr lang="en-US" sz="2800" dirty="0"/>
              <a:t>May</a:t>
            </a:r>
            <a:r>
              <a:rPr lang="en-US" sz="2800" dirty="0">
                <a:solidFill>
                  <a:schemeClr val="tx1"/>
                </a:solidFill>
              </a:rPr>
              <a:t> be a single act or a pattern of behavior, based on the frequency, nature, and severity of the conduct. </a:t>
            </a:r>
          </a:p>
          <a:p>
            <a:pPr>
              <a:buFont typeface="Arial" panose="020B0604020202020204" pitchFamily="34" charset="0"/>
              <a:buChar char="•"/>
            </a:pPr>
            <a:endParaRPr lang="en-US" sz="1400" dirty="0"/>
          </a:p>
          <a:p>
            <a:pPr>
              <a:buFont typeface="Arial" panose="020B0604020202020204" pitchFamily="34" charset="0"/>
              <a:buChar char="•"/>
            </a:pPr>
            <a:r>
              <a:rPr lang="en-US" sz="2800" dirty="0"/>
              <a:t>Includes </a:t>
            </a:r>
            <a:r>
              <a:rPr lang="en-US" sz="2800" dirty="0">
                <a:solidFill>
                  <a:schemeClr val="tx1"/>
                </a:solidFill>
              </a:rPr>
              <a:t>the threat of sexual assault or physical abuse. </a:t>
            </a:r>
          </a:p>
          <a:p>
            <a:pPr marL="0" indent="0">
              <a:buNone/>
            </a:pPr>
            <a:endParaRPr lang="en-US" sz="2800" dirty="0">
              <a:solidFill>
                <a:schemeClr val="tx1"/>
              </a:solidFill>
            </a:endParaRPr>
          </a:p>
        </p:txBody>
      </p:sp>
      <p:pic>
        <p:nvPicPr>
          <p:cNvPr id="6" name="Picture 5">
            <a:extLst>
              <a:ext uri="{FF2B5EF4-FFF2-40B4-BE49-F238E27FC236}">
                <a16:creationId xmlns:a16="http://schemas.microsoft.com/office/drawing/2014/main" id="{00BFDD53-B6E5-41F7-B613-D978ECBAAB6F}"/>
              </a:ext>
            </a:extLst>
          </p:cNvPr>
          <p:cNvPicPr>
            <a:picLocks noChangeAspect="1"/>
          </p:cNvPicPr>
          <p:nvPr/>
        </p:nvPicPr>
        <p:blipFill>
          <a:blip r:embed="rId3"/>
          <a:stretch>
            <a:fillRect/>
          </a:stretch>
        </p:blipFill>
        <p:spPr>
          <a:xfrm>
            <a:off x="0" y="3358340"/>
            <a:ext cx="9144000" cy="141319"/>
          </a:xfrm>
          <a:prstGeom prst="rect">
            <a:avLst/>
          </a:prstGeom>
        </p:spPr>
      </p:pic>
      <p:sp>
        <p:nvSpPr>
          <p:cNvPr id="5" name="Slide Number Placeholder 4">
            <a:extLst>
              <a:ext uri="{FF2B5EF4-FFF2-40B4-BE49-F238E27FC236}">
                <a16:creationId xmlns:a16="http://schemas.microsoft.com/office/drawing/2014/main" id="{502DEBF7-F43D-128D-BA93-01C0EE1055EC}"/>
              </a:ext>
            </a:extLst>
          </p:cNvPr>
          <p:cNvSpPr>
            <a:spLocks noGrp="1"/>
          </p:cNvSpPr>
          <p:nvPr>
            <p:ph type="sldNum" sz="quarter" idx="12"/>
          </p:nvPr>
        </p:nvSpPr>
        <p:spPr/>
        <p:txBody>
          <a:bodyPr/>
          <a:lstStyle/>
          <a:p>
            <a:fld id="{51800CB3-E7C0-4D6A-9184-45D6B848C083}" type="slidenum">
              <a:rPr lang="en-US" smtClean="0"/>
              <a:pPr/>
              <a:t>24</a:t>
            </a:fld>
            <a:endParaRPr lang="en-US" dirty="0"/>
          </a:p>
        </p:txBody>
      </p:sp>
    </p:spTree>
    <p:extLst>
      <p:ext uri="{BB962C8B-B14F-4D97-AF65-F5344CB8AC3E}">
        <p14:creationId xmlns:p14="http://schemas.microsoft.com/office/powerpoint/2010/main" val="269531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0B53-5107-4FB6-AEF8-2355EDADEDC3}"/>
              </a:ext>
            </a:extLst>
          </p:cNvPr>
          <p:cNvSpPr>
            <a:spLocks noGrp="1"/>
          </p:cNvSpPr>
          <p:nvPr>
            <p:ph type="title"/>
          </p:nvPr>
        </p:nvSpPr>
        <p:spPr>
          <a:xfrm>
            <a:off x="628650" y="1014884"/>
            <a:ext cx="7886700" cy="675805"/>
          </a:xfrm>
        </p:spPr>
        <p:txBody>
          <a:bodyPr>
            <a:normAutofit/>
          </a:bodyPr>
          <a:lstStyle/>
          <a:p>
            <a:pPr algn="ctr"/>
            <a:r>
              <a:rPr kumimoji="0" lang="en-US" sz="3600" b="1" i="0" u="none" strike="noStrike" kern="1200" cap="none" spc="0" normalizeH="0" baseline="0" noProof="0" dirty="0">
                <a:ln>
                  <a:noFill/>
                </a:ln>
                <a:solidFill>
                  <a:srgbClr val="1E437A"/>
                </a:solidFill>
                <a:effectLst/>
                <a:uLnTx/>
                <a:uFillTx/>
                <a:latin typeface="Calibri"/>
                <a:ea typeface="+mj-ea"/>
                <a:cs typeface="+mj-cs"/>
              </a:rPr>
              <a:t>What is Affirmative Consent?</a:t>
            </a:r>
            <a:endParaRPr lang="en-US" dirty="0"/>
          </a:p>
        </p:txBody>
      </p:sp>
      <p:sp>
        <p:nvSpPr>
          <p:cNvPr id="3" name="Content Placeholder 2">
            <a:extLst>
              <a:ext uri="{FF2B5EF4-FFF2-40B4-BE49-F238E27FC236}">
                <a16:creationId xmlns:a16="http://schemas.microsoft.com/office/drawing/2014/main" id="{E6CDFBAE-2C40-4894-9A44-691D5E56E23D}"/>
              </a:ext>
            </a:extLst>
          </p:cNvPr>
          <p:cNvSpPr>
            <a:spLocks noGrp="1"/>
          </p:cNvSpPr>
          <p:nvPr>
            <p:ph idx="1"/>
          </p:nvPr>
        </p:nvSpPr>
        <p:spPr>
          <a:xfrm>
            <a:off x="457200" y="1863667"/>
            <a:ext cx="4974336" cy="4482269"/>
          </a:xfrm>
        </p:spPr>
        <p:txBody>
          <a:bodyPr>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Under CUNY Policy, sexual activity must involve affirmative consent.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The CUNY Definition of </a:t>
            </a:r>
            <a:r>
              <a:rPr kumimoji="0" lang="en-US" sz="1800" b="1" i="0" u="none" strike="noStrike" kern="1200" cap="none" spc="0" normalizeH="0" baseline="0" noProof="0" dirty="0">
                <a:ln>
                  <a:noFill/>
                </a:ln>
                <a:effectLst/>
                <a:uLnTx/>
                <a:uFillTx/>
                <a:latin typeface="Calibri" panose="020F0502020204030204"/>
                <a:ea typeface="+mn-ea"/>
                <a:cs typeface="+mn-cs"/>
              </a:rPr>
              <a:t>Affirmative Consent </a:t>
            </a:r>
            <a:r>
              <a:rPr kumimoji="0" lang="en-US" sz="1800" b="0" i="0" u="none" strike="noStrike" kern="1200" cap="none" spc="0" normalizeH="0" baseline="0" noProof="0" dirty="0">
                <a:ln>
                  <a:noFill/>
                </a:ln>
                <a:effectLst/>
                <a:uLnTx/>
                <a:uFillTx/>
                <a:latin typeface="Calibri" panose="020F0502020204030204"/>
                <a:ea typeface="+mn-ea"/>
                <a:cs typeface="+mn-cs"/>
              </a:rPr>
              <a:t>is a knowing, voluntary and mutual decision among all participants to engage in sexual activity. Consent can be given by words or actions, as long as those words or actions create clear permission regarding willingness to engage in the sexual activity.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dirty="0">
              <a:latin typeface="Calibri" panose="020F0502020204030204"/>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Silence or lack of resistance, in and of itself, does not demonstrate consent. The definition of consent does not vary based upon a participant’s sex, sexual orientation, gender identity or gender expression.</a:t>
            </a:r>
            <a:endParaRPr kumimoji="0" lang="en-US" sz="1800" b="0" i="0" u="none" strike="noStrike" kern="1200" cap="none" spc="0" normalizeH="0" baseline="0" noProof="0" dirty="0">
              <a:ln>
                <a:noFill/>
              </a:ln>
              <a:effectLst/>
              <a:uLnTx/>
              <a:uFillTx/>
              <a:latin typeface="Microsoft Sans Serif" panose="020B0604020202020204" pitchFamily="34" charset="0"/>
              <a:ea typeface="+mn-ea"/>
              <a:cs typeface="+mn-cs"/>
            </a:endParaRPr>
          </a:p>
          <a:p>
            <a:pPr marL="0" indent="0">
              <a:buNone/>
            </a:pPr>
            <a:endParaRPr lang="en-US" sz="1800" dirty="0"/>
          </a:p>
        </p:txBody>
      </p:sp>
      <p:pic>
        <p:nvPicPr>
          <p:cNvPr id="4" name="Picture 3" descr="clear button">
            <a:extLst>
              <a:ext uri="{FF2B5EF4-FFF2-40B4-BE49-F238E27FC236}">
                <a16:creationId xmlns:a16="http://schemas.microsoft.com/office/drawing/2014/main" id="{1FB1B405-8394-45AD-A677-3B3E5CF51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912" y="1863667"/>
            <a:ext cx="1758112" cy="396898"/>
          </a:xfrm>
          <a:prstGeom prst="rect">
            <a:avLst/>
          </a:prstGeom>
        </p:spPr>
      </p:pic>
      <p:pic>
        <p:nvPicPr>
          <p:cNvPr id="5" name="Picture 4" descr="active button">
            <a:extLst>
              <a:ext uri="{FF2B5EF4-FFF2-40B4-BE49-F238E27FC236}">
                <a16:creationId xmlns:a16="http://schemas.microsoft.com/office/drawing/2014/main" id="{03FCA3F4-2C23-4078-A3E4-8F274FD94F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912" y="2408544"/>
            <a:ext cx="1758112" cy="343537"/>
          </a:xfrm>
          <a:prstGeom prst="rect">
            <a:avLst/>
          </a:prstGeom>
        </p:spPr>
      </p:pic>
      <p:pic>
        <p:nvPicPr>
          <p:cNvPr id="6" name="Picture 5" descr="not coerced button">
            <a:extLst>
              <a:ext uri="{FF2B5EF4-FFF2-40B4-BE49-F238E27FC236}">
                <a16:creationId xmlns:a16="http://schemas.microsoft.com/office/drawing/2014/main" id="{AB01F64D-1D5D-4FC0-B01F-F0E226318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912" y="2890799"/>
            <a:ext cx="1758112" cy="343538"/>
          </a:xfrm>
          <a:prstGeom prst="rect">
            <a:avLst/>
          </a:prstGeom>
        </p:spPr>
      </p:pic>
      <p:pic>
        <p:nvPicPr>
          <p:cNvPr id="7" name="Picture 6" descr="mutual decision button">
            <a:extLst>
              <a:ext uri="{FF2B5EF4-FFF2-40B4-BE49-F238E27FC236}">
                <a16:creationId xmlns:a16="http://schemas.microsoft.com/office/drawing/2014/main" id="{9E20ABE7-6EB9-401C-A520-3F5A9FC811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912" y="3404175"/>
            <a:ext cx="1758112" cy="683158"/>
          </a:xfrm>
          <a:prstGeom prst="rect">
            <a:avLst/>
          </a:prstGeom>
        </p:spPr>
      </p:pic>
      <p:pic>
        <p:nvPicPr>
          <p:cNvPr id="8" name="Picture 7" descr="withdrawn button">
            <a:extLst>
              <a:ext uri="{FF2B5EF4-FFF2-40B4-BE49-F238E27FC236}">
                <a16:creationId xmlns:a16="http://schemas.microsoft.com/office/drawing/2014/main" id="{D74ED330-F7ED-46AE-89E7-40CFB90065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912" y="4249328"/>
            <a:ext cx="1758112" cy="675805"/>
          </a:xfrm>
          <a:prstGeom prst="rect">
            <a:avLst/>
          </a:prstGeom>
        </p:spPr>
      </p:pic>
      <p:pic>
        <p:nvPicPr>
          <p:cNvPr id="9" name="Picture 8" descr="incapacitated button">
            <a:extLst>
              <a:ext uri="{FF2B5EF4-FFF2-40B4-BE49-F238E27FC236}">
                <a16:creationId xmlns:a16="http://schemas.microsoft.com/office/drawing/2014/main" id="{E0BF3428-71CA-42CC-8DCC-A985EB5069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4912" y="5102324"/>
            <a:ext cx="1758112" cy="844279"/>
          </a:xfrm>
          <a:prstGeom prst="rect">
            <a:avLst/>
          </a:prstGeom>
        </p:spPr>
      </p:pic>
      <p:sp>
        <p:nvSpPr>
          <p:cNvPr id="10" name="Slide Number Placeholder 9">
            <a:extLst>
              <a:ext uri="{FF2B5EF4-FFF2-40B4-BE49-F238E27FC236}">
                <a16:creationId xmlns:a16="http://schemas.microsoft.com/office/drawing/2014/main" id="{05FC504B-5997-4E29-3707-E118C8DC72F1}"/>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874479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9249" y="927684"/>
            <a:ext cx="8445500" cy="5428667"/>
          </a:xfrm>
        </p:spPr>
        <p:txBody>
          <a:bodyPr>
            <a:normAutofit lnSpcReduction="10000"/>
          </a:bodyPr>
          <a:lstStyle/>
          <a:p>
            <a:pPr>
              <a:buFont typeface="Wingdings" panose="05000000000000000000" pitchFamily="2" charset="2"/>
              <a:buChar char="Ø"/>
            </a:pPr>
            <a:endParaRPr lang="en-US" sz="2400" dirty="0"/>
          </a:p>
          <a:p>
            <a:pPr marL="228600" indent="-228600">
              <a:buFont typeface="Wingdings" panose="05000000000000000000" pitchFamily="2" charset="2"/>
              <a:buChar char="Ø"/>
            </a:pPr>
            <a:r>
              <a:rPr lang="en-US" sz="2400" dirty="0"/>
              <a:t>Past consent to sexual relations does </a:t>
            </a:r>
            <a:r>
              <a:rPr lang="en-US" sz="2400" b="1" dirty="0">
                <a:solidFill>
                  <a:srgbClr val="FF6600"/>
                </a:solidFill>
              </a:rPr>
              <a:t>not constitute </a:t>
            </a:r>
            <a:r>
              <a:rPr lang="en-US" sz="2400" dirty="0"/>
              <a:t>consent to subsequent relations</a:t>
            </a:r>
          </a:p>
          <a:p>
            <a:pPr marL="0" indent="0">
              <a:buNone/>
            </a:pPr>
            <a:endParaRPr lang="en-US" sz="2400" dirty="0"/>
          </a:p>
          <a:p>
            <a:pPr marL="228600" indent="-228600">
              <a:buFont typeface="Wingdings" panose="05000000000000000000" pitchFamily="2" charset="2"/>
              <a:buChar char="Ø"/>
            </a:pPr>
            <a:r>
              <a:rPr lang="en-US" sz="2400" dirty="0"/>
              <a:t>Consent to one form of sexual activity does </a:t>
            </a:r>
            <a:r>
              <a:rPr lang="en-US" sz="2400" b="1" dirty="0">
                <a:solidFill>
                  <a:srgbClr val="FF6600"/>
                </a:solidFill>
              </a:rPr>
              <a:t>not imply </a:t>
            </a:r>
            <a:r>
              <a:rPr lang="en-US" sz="2400" dirty="0"/>
              <a:t>consent to other forms</a:t>
            </a:r>
          </a:p>
          <a:p>
            <a:pPr marL="0" indent="0">
              <a:buNone/>
            </a:pPr>
            <a:endParaRPr lang="en-US" sz="2400" dirty="0"/>
          </a:p>
          <a:p>
            <a:pPr>
              <a:buFont typeface="Wingdings" panose="05000000000000000000" pitchFamily="2" charset="2"/>
              <a:buChar char="Ø"/>
            </a:pPr>
            <a:r>
              <a:rPr lang="en-US" sz="2400" dirty="0"/>
              <a:t>A person’s appearance/dress does </a:t>
            </a:r>
            <a:r>
              <a:rPr lang="en-US" sz="2400" b="1" dirty="0">
                <a:solidFill>
                  <a:srgbClr val="FF6600"/>
                </a:solidFill>
              </a:rPr>
              <a:t>not communicate </a:t>
            </a:r>
            <a:r>
              <a:rPr lang="en-US" sz="2400" dirty="0"/>
              <a:t>consent</a:t>
            </a:r>
          </a:p>
          <a:p>
            <a:pPr marL="0" indent="0">
              <a:buNone/>
            </a:pPr>
            <a:endParaRPr lang="en-US" sz="2400" dirty="0"/>
          </a:p>
          <a:p>
            <a:pPr marL="228600" indent="-228600">
              <a:buFont typeface="Wingdings" panose="05000000000000000000" pitchFamily="2" charset="2"/>
              <a:buChar char="Ø"/>
            </a:pPr>
            <a:r>
              <a:rPr lang="en-US" sz="2400" dirty="0"/>
              <a:t>During an encounter, a person may consent to certain sexual acts and </a:t>
            </a:r>
            <a:r>
              <a:rPr lang="en-US" sz="2400" b="1" dirty="0">
                <a:solidFill>
                  <a:srgbClr val="FF6600"/>
                </a:solidFill>
              </a:rPr>
              <a:t>not</a:t>
            </a:r>
            <a:r>
              <a:rPr lang="en-US" sz="2400" dirty="0"/>
              <a:t> to others.</a:t>
            </a:r>
          </a:p>
          <a:p>
            <a:pPr marL="0" indent="0">
              <a:buNone/>
            </a:pPr>
            <a:endParaRPr lang="en-US" sz="2400" dirty="0"/>
          </a:p>
          <a:p>
            <a:pPr marL="228600" indent="-228600">
              <a:buFont typeface="Wingdings" panose="05000000000000000000" pitchFamily="2" charset="2"/>
              <a:buChar char="Ø"/>
            </a:pPr>
            <a:r>
              <a:rPr lang="en-US" sz="2400" dirty="0"/>
              <a:t>A person under 17 years old </a:t>
            </a:r>
            <a:r>
              <a:rPr lang="en-US" sz="2400" b="1" dirty="0">
                <a:solidFill>
                  <a:srgbClr val="FF6600"/>
                </a:solidFill>
              </a:rPr>
              <a:t>cannot consent </a:t>
            </a:r>
            <a:r>
              <a:rPr lang="en-US" sz="2400" dirty="0"/>
              <a:t>to sexual intercourse under New York law</a:t>
            </a:r>
          </a:p>
        </p:txBody>
      </p:sp>
      <p:sp>
        <p:nvSpPr>
          <p:cNvPr id="5" name="TextBox 4">
            <a:extLst>
              <a:ext uri="{FF2B5EF4-FFF2-40B4-BE49-F238E27FC236}">
                <a16:creationId xmlns:a16="http://schemas.microsoft.com/office/drawing/2014/main" id="{54C658E6-A68A-7ABA-3168-DA013A66F745}"/>
              </a:ext>
            </a:extLst>
          </p:cNvPr>
          <p:cNvSpPr txBox="1"/>
          <p:nvPr/>
        </p:nvSpPr>
        <p:spPr>
          <a:xfrm>
            <a:off x="759655" y="281353"/>
            <a:ext cx="7624689" cy="646331"/>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srgbClr val="1E437A"/>
                </a:solidFill>
                <a:effectLst/>
                <a:uLnTx/>
                <a:uFillTx/>
                <a:latin typeface="Calibri"/>
                <a:ea typeface="+mj-ea"/>
                <a:cs typeface="+mj-cs"/>
              </a:rPr>
              <a:t>Affirmative Consent </a:t>
            </a:r>
            <a:r>
              <a:rPr lang="en-US" sz="3600" b="1" dirty="0">
                <a:solidFill>
                  <a:srgbClr val="1E437A"/>
                </a:solidFill>
                <a:latin typeface="Calibri"/>
                <a:ea typeface="+mj-ea"/>
                <a:cs typeface="+mj-cs"/>
              </a:rPr>
              <a:t>c</a:t>
            </a:r>
            <a:r>
              <a:rPr kumimoji="0" lang="en-US" sz="3600" b="1" i="0" u="none" strike="noStrike" kern="1200" cap="none" spc="0" normalizeH="0" baseline="0" noProof="0" dirty="0" err="1">
                <a:ln>
                  <a:noFill/>
                </a:ln>
                <a:solidFill>
                  <a:srgbClr val="1E437A"/>
                </a:solidFill>
                <a:effectLst/>
                <a:uLnTx/>
                <a:uFillTx/>
                <a:latin typeface="Calibri"/>
                <a:ea typeface="+mj-ea"/>
                <a:cs typeface="+mj-cs"/>
              </a:rPr>
              <a:t>ont’d</a:t>
            </a:r>
            <a:endParaRPr lang="en-US" sz="3600" dirty="0"/>
          </a:p>
        </p:txBody>
      </p:sp>
      <p:sp>
        <p:nvSpPr>
          <p:cNvPr id="6" name="Slide Number Placeholder 5">
            <a:extLst>
              <a:ext uri="{FF2B5EF4-FFF2-40B4-BE49-F238E27FC236}">
                <a16:creationId xmlns:a16="http://schemas.microsoft.com/office/drawing/2014/main" id="{99728445-9AAD-FDFF-6C08-06ACE2C8C83B}"/>
              </a:ext>
            </a:extLst>
          </p:cNvPr>
          <p:cNvSpPr>
            <a:spLocks noGrp="1"/>
          </p:cNvSpPr>
          <p:nvPr>
            <p:ph type="sldNum" sz="quarter" idx="12"/>
          </p:nvPr>
        </p:nvSpPr>
        <p:spPr>
          <a:xfrm>
            <a:off x="6514221"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744836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10B53-5107-4FB6-AEF8-2355EDADEDC3}"/>
              </a:ext>
            </a:extLst>
          </p:cNvPr>
          <p:cNvSpPr>
            <a:spLocks noGrp="1"/>
          </p:cNvSpPr>
          <p:nvPr>
            <p:ph type="title"/>
          </p:nvPr>
        </p:nvSpPr>
        <p:spPr>
          <a:xfrm>
            <a:off x="628650" y="1014884"/>
            <a:ext cx="7886700" cy="675805"/>
          </a:xfrm>
        </p:spPr>
        <p:txBody>
          <a:bodyPr>
            <a:normAutofit fontScale="90000"/>
          </a:bodyPr>
          <a:lstStyle/>
          <a:p>
            <a:pPr algn="ctr"/>
            <a:r>
              <a:rPr kumimoji="0" lang="en-US" sz="3600" b="1" i="0" u="none" strike="noStrike" kern="1200" cap="none" spc="0" normalizeH="0" baseline="0" noProof="0" dirty="0">
                <a:ln>
                  <a:noFill/>
                </a:ln>
                <a:solidFill>
                  <a:srgbClr val="1E437A"/>
                </a:solidFill>
                <a:effectLst/>
                <a:uLnTx/>
                <a:uFillTx/>
                <a:latin typeface="Calibri"/>
                <a:ea typeface="+mj-ea"/>
                <a:cs typeface="+mj-cs"/>
              </a:rPr>
              <a:t>Student-Employee Relationships</a:t>
            </a:r>
            <a:br>
              <a:rPr kumimoji="0" lang="en-US" sz="3600" b="1" i="0" u="none" strike="noStrike" kern="1200" cap="none" spc="0" normalizeH="0" baseline="0" noProof="0" dirty="0">
                <a:ln>
                  <a:noFill/>
                </a:ln>
                <a:solidFill>
                  <a:srgbClr val="1E437A"/>
                </a:solidFill>
                <a:effectLst/>
                <a:uLnTx/>
                <a:uFillTx/>
                <a:latin typeface="Calibri"/>
                <a:ea typeface="+mj-ea"/>
                <a:cs typeface="+mj-cs"/>
              </a:rPr>
            </a:br>
            <a:r>
              <a:rPr kumimoji="0" lang="en-US" sz="3600" b="1" i="0" u="none" strike="noStrike" kern="1200" cap="none" spc="0" normalizeH="0" baseline="0" noProof="0" dirty="0">
                <a:ln>
                  <a:noFill/>
                </a:ln>
                <a:solidFill>
                  <a:srgbClr val="1E437A"/>
                </a:solidFill>
                <a:effectLst/>
                <a:uLnTx/>
                <a:uFillTx/>
                <a:latin typeface="Calibri"/>
                <a:ea typeface="+mj-ea"/>
                <a:cs typeface="+mj-cs"/>
              </a:rPr>
              <a:t>are PROHIBITED</a:t>
            </a:r>
            <a:endParaRPr lang="en-US" dirty="0"/>
          </a:p>
        </p:txBody>
      </p:sp>
      <p:sp>
        <p:nvSpPr>
          <p:cNvPr id="3" name="Content Placeholder 2">
            <a:extLst>
              <a:ext uri="{FF2B5EF4-FFF2-40B4-BE49-F238E27FC236}">
                <a16:creationId xmlns:a16="http://schemas.microsoft.com/office/drawing/2014/main" id="{E6CDFBAE-2C40-4894-9A44-691D5E56E23D}"/>
              </a:ext>
            </a:extLst>
          </p:cNvPr>
          <p:cNvSpPr>
            <a:spLocks noGrp="1"/>
          </p:cNvSpPr>
          <p:nvPr>
            <p:ph idx="1"/>
          </p:nvPr>
        </p:nvSpPr>
        <p:spPr>
          <a:xfrm>
            <a:off x="628650" y="1968500"/>
            <a:ext cx="8163658" cy="4351338"/>
          </a:xfrm>
        </p:spPr>
        <p:txBody>
          <a:bodyPr>
            <a:normAutofit/>
          </a:bodyPr>
          <a:lstStyle/>
          <a:p>
            <a:pPr marL="0" indent="0">
              <a:buNone/>
            </a:pPr>
            <a:r>
              <a:rPr lang="en-US" sz="2400" dirty="0"/>
              <a:t>Faculty members and other employees are </a:t>
            </a:r>
            <a:r>
              <a:rPr lang="en-US" sz="2400" b="1" dirty="0">
                <a:solidFill>
                  <a:srgbClr val="FF6600"/>
                </a:solidFill>
              </a:rPr>
              <a:t>prohibited</a:t>
            </a:r>
            <a:r>
              <a:rPr lang="en-US" sz="2400" dirty="0"/>
              <a:t> from engaging in </a:t>
            </a:r>
            <a:r>
              <a:rPr lang="en-US" sz="2400" b="1" dirty="0">
                <a:solidFill>
                  <a:srgbClr val="FF6600"/>
                </a:solidFill>
              </a:rPr>
              <a:t>consensual</a:t>
            </a:r>
            <a:r>
              <a:rPr lang="en-US" sz="2400" dirty="0"/>
              <a:t> intimate relationships with students for whom they have a professional responsibility, i.e., academic/teaching/grading/advising/coaching matters.  </a:t>
            </a:r>
          </a:p>
          <a:p>
            <a:pPr marL="0" indent="0">
              <a:buNone/>
            </a:pPr>
            <a:endParaRPr lang="en-US" sz="1200" dirty="0"/>
          </a:p>
          <a:p>
            <a:pPr marL="0" indent="0">
              <a:buNone/>
            </a:pPr>
            <a:r>
              <a:rPr lang="en-US" sz="2400" dirty="0"/>
              <a:t>Why?</a:t>
            </a:r>
          </a:p>
          <a:p>
            <a:pPr marL="457200" indent="-457200">
              <a:buFont typeface="+mj-lt"/>
              <a:buAutoNum type="arabicPeriod"/>
            </a:pPr>
            <a:r>
              <a:rPr lang="en-US" sz="2400" dirty="0"/>
              <a:t>Unequal power dynamic between students and faculty/employees who advise or evaluate them</a:t>
            </a:r>
          </a:p>
          <a:p>
            <a:pPr marL="457200" indent="-457200">
              <a:buFont typeface="+mj-lt"/>
              <a:buAutoNum type="arabicPeriod"/>
            </a:pPr>
            <a:r>
              <a:rPr lang="en-US" sz="2400" dirty="0"/>
              <a:t>Involve issues of student vulnerability and have the potential for coercion</a:t>
            </a:r>
          </a:p>
          <a:p>
            <a:pPr marL="457200" indent="-457200">
              <a:buFont typeface="+mj-lt"/>
              <a:buAutoNum type="arabicPeriod"/>
            </a:pPr>
            <a:r>
              <a:rPr lang="en-US" sz="2400" dirty="0"/>
              <a:t>Conflicts or perceived conflicts of interest may arise</a:t>
            </a:r>
          </a:p>
          <a:p>
            <a:pPr marL="0" indent="0">
              <a:buNone/>
            </a:pPr>
            <a:endParaRPr lang="en-US" sz="2400" dirty="0"/>
          </a:p>
        </p:txBody>
      </p:sp>
      <p:sp>
        <p:nvSpPr>
          <p:cNvPr id="4" name="Slide Number Placeholder 3">
            <a:extLst>
              <a:ext uri="{FF2B5EF4-FFF2-40B4-BE49-F238E27FC236}">
                <a16:creationId xmlns:a16="http://schemas.microsoft.com/office/drawing/2014/main" id="{162EF6CE-405A-7FCD-751A-28FCF4C6B9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081834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003" y="4752228"/>
            <a:ext cx="8373710" cy="1724772"/>
          </a:xfrm>
          <a:noFill/>
        </p:spPr>
        <p:txBody>
          <a:bodyPr anchor="b">
            <a:normAutofit/>
          </a:bodyPr>
          <a:lstStyle/>
          <a:p>
            <a:r>
              <a:rPr lang="en-US" altLang="en-US" dirty="0">
                <a:solidFill>
                  <a:schemeClr val="tx2"/>
                </a:solidFill>
              </a:rPr>
              <a:t>Reporting Allegations of Sexual Misconduct</a:t>
            </a:r>
          </a:p>
        </p:txBody>
      </p:sp>
      <p:sp>
        <p:nvSpPr>
          <p:cNvPr id="2" name="Slide Number Placeholder 1">
            <a:extLst>
              <a:ext uri="{FF2B5EF4-FFF2-40B4-BE49-F238E27FC236}">
                <a16:creationId xmlns:a16="http://schemas.microsoft.com/office/drawing/2014/main" id="{671651A0-A05D-D1E9-286D-B87B5DD00C84}"/>
              </a:ext>
            </a:extLst>
          </p:cNvPr>
          <p:cNvSpPr>
            <a:spLocks noGrp="1"/>
          </p:cNvSpPr>
          <p:nvPr>
            <p:ph type="sldNum" sz="quarter" idx="12"/>
          </p:nvPr>
        </p:nvSpPr>
        <p:spPr/>
        <p:txBody>
          <a:bodyPr/>
          <a:lstStyle/>
          <a:p>
            <a:fld id="{51800CB3-E7C0-4D6A-9184-45D6B848C083}" type="slidenum">
              <a:rPr lang="en-US" smtClean="0"/>
              <a:pPr/>
              <a:t>28</a:t>
            </a:fld>
            <a:endParaRPr lang="en-US" dirty="0"/>
          </a:p>
        </p:txBody>
      </p:sp>
    </p:spTree>
    <p:extLst>
      <p:ext uri="{BB962C8B-B14F-4D97-AF65-F5344CB8AC3E}">
        <p14:creationId xmlns:p14="http://schemas.microsoft.com/office/powerpoint/2010/main" val="56403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81059" y="365759"/>
            <a:ext cx="7381875" cy="521209"/>
          </a:xfrm>
        </p:spPr>
        <p:txBody>
          <a:bodyPr anchor="t">
            <a:noAutofit/>
          </a:bodyPr>
          <a:lstStyle/>
          <a:p>
            <a:pPr algn="ctr"/>
            <a:r>
              <a:rPr lang="en-US" sz="4200" b="1" dirty="0">
                <a:solidFill>
                  <a:srgbClr val="1E437A"/>
                </a:solidFill>
                <a:latin typeface="+mn-lt"/>
              </a:rPr>
              <a:t>REPORTING</a:t>
            </a:r>
            <a:r>
              <a:rPr lang="en-US" sz="4400" b="1" dirty="0">
                <a:solidFill>
                  <a:srgbClr val="1E437A"/>
                </a:solidFill>
                <a:latin typeface="+mn-lt"/>
              </a:rPr>
              <a:t> AN INCIDENT</a:t>
            </a:r>
          </a:p>
        </p:txBody>
      </p:sp>
      <p:sp>
        <p:nvSpPr>
          <p:cNvPr id="3" name="Content Placeholder 2"/>
          <p:cNvSpPr>
            <a:spLocks noGrp="1"/>
          </p:cNvSpPr>
          <p:nvPr>
            <p:ph idx="4294967295"/>
          </p:nvPr>
        </p:nvSpPr>
        <p:spPr>
          <a:xfrm>
            <a:off x="472279" y="1078992"/>
            <a:ext cx="8199437" cy="5277359"/>
          </a:xfrm>
        </p:spPr>
        <p:txBody>
          <a:bodyPr anchor="t">
            <a:noAutofit/>
          </a:bodyPr>
          <a:lstStyle/>
          <a:p>
            <a:pPr>
              <a:spcAft>
                <a:spcPts val="750"/>
              </a:spcAft>
              <a:buFont typeface="Wingdings" panose="05000000000000000000" pitchFamily="2" charset="2"/>
              <a:buChar char="Ø"/>
            </a:pPr>
            <a:r>
              <a:rPr lang="en-US" sz="2300" dirty="0"/>
              <a:t>If you experience or observe any form of discrimination, sexual harassment or sexual misconduct, you can contact:</a:t>
            </a:r>
          </a:p>
          <a:p>
            <a:pPr lvl="1">
              <a:buFont typeface="Wingdings" panose="05000000000000000000" pitchFamily="2" charset="2"/>
              <a:buChar char="v"/>
            </a:pPr>
            <a:r>
              <a:rPr lang="en-US" sz="2300" b="1" dirty="0">
                <a:solidFill>
                  <a:srgbClr val="FF6600"/>
                </a:solidFill>
              </a:rPr>
              <a:t>OEO/Title IX &amp; Deputy Title IX Coordinators </a:t>
            </a:r>
            <a:r>
              <a:rPr lang="en-US" sz="2300" dirty="0"/>
              <a:t>/ </a:t>
            </a:r>
            <a:r>
              <a:rPr lang="en-US" sz="2300" b="1" dirty="0">
                <a:solidFill>
                  <a:schemeClr val="accent1"/>
                </a:solidFill>
              </a:rPr>
              <a:t>V231</a:t>
            </a:r>
            <a:r>
              <a:rPr lang="en-US" sz="2300" dirty="0"/>
              <a:t> / ext 6896</a:t>
            </a:r>
          </a:p>
          <a:p>
            <a:pPr lvl="1">
              <a:buFont typeface="Wingdings" panose="05000000000000000000" pitchFamily="2" charset="2"/>
              <a:buChar char="v"/>
            </a:pPr>
            <a:endParaRPr lang="en-US" sz="2300" dirty="0"/>
          </a:p>
          <a:p>
            <a:pPr lvl="1">
              <a:buFont typeface="Wingdings" panose="05000000000000000000" pitchFamily="2" charset="2"/>
              <a:buChar char="v"/>
            </a:pPr>
            <a:r>
              <a:rPr lang="en-US" sz="2300" dirty="0"/>
              <a:t>Office of Public Safety / </a:t>
            </a:r>
            <a:r>
              <a:rPr lang="en-US" sz="2300" b="1" dirty="0">
                <a:solidFill>
                  <a:schemeClr val="accent1"/>
                </a:solidFill>
              </a:rPr>
              <a:t>L202</a:t>
            </a:r>
            <a:r>
              <a:rPr lang="en-US" sz="2300" dirty="0"/>
              <a:t> / ext 4800</a:t>
            </a:r>
          </a:p>
          <a:p>
            <a:pPr lvl="1">
              <a:buFont typeface="Wingdings" panose="05000000000000000000" pitchFamily="2" charset="2"/>
              <a:buChar char="v"/>
            </a:pPr>
            <a:endParaRPr lang="en-US" sz="2300" dirty="0"/>
          </a:p>
          <a:p>
            <a:pPr lvl="1">
              <a:buFont typeface="Wingdings" panose="05000000000000000000" pitchFamily="2" charset="2"/>
              <a:buChar char="v"/>
            </a:pPr>
            <a:r>
              <a:rPr lang="en-US" sz="2300" dirty="0"/>
              <a:t>Office of Student Affairs / </a:t>
            </a:r>
            <a:r>
              <a:rPr lang="en-US" sz="2300" b="1" dirty="0">
                <a:solidFill>
                  <a:schemeClr val="accent1"/>
                </a:solidFill>
              </a:rPr>
              <a:t>A216 </a:t>
            </a:r>
            <a:r>
              <a:rPr lang="en-US" sz="2300" dirty="0"/>
              <a:t>/ ext 5563   </a:t>
            </a:r>
          </a:p>
          <a:p>
            <a:pPr lvl="1">
              <a:buFont typeface="Wingdings" panose="05000000000000000000" pitchFamily="2" charset="2"/>
              <a:buChar char="v"/>
            </a:pPr>
            <a:endParaRPr lang="en-US" sz="2300" dirty="0"/>
          </a:p>
          <a:p>
            <a:pPr lvl="1">
              <a:buFont typeface="Wingdings" panose="05000000000000000000" pitchFamily="2" charset="2"/>
              <a:buChar char="v"/>
            </a:pPr>
            <a:r>
              <a:rPr lang="en-US" sz="2300" dirty="0"/>
              <a:t>Office of Student Life / </a:t>
            </a:r>
            <a:r>
              <a:rPr lang="en-US" sz="2300" b="1" dirty="0">
                <a:solidFill>
                  <a:schemeClr val="accent1"/>
                </a:solidFill>
              </a:rPr>
              <a:t>C123</a:t>
            </a:r>
            <a:r>
              <a:rPr lang="en-US" sz="2300" dirty="0"/>
              <a:t> / ext 5597  </a:t>
            </a:r>
          </a:p>
          <a:p>
            <a:pPr lvl="1">
              <a:buFont typeface="Wingdings" panose="05000000000000000000" pitchFamily="2" charset="2"/>
              <a:buChar char="Ø"/>
            </a:pPr>
            <a:endParaRPr lang="en-US" sz="2300" dirty="0"/>
          </a:p>
          <a:p>
            <a:pPr>
              <a:buFont typeface="Wingdings" panose="05000000000000000000" pitchFamily="2" charset="2"/>
              <a:buChar char="Ø"/>
            </a:pPr>
            <a:r>
              <a:rPr lang="en-US" sz="2300" dirty="0"/>
              <a:t>You can also report sexual violence and/or stalking incidents to the </a:t>
            </a:r>
            <a:r>
              <a:rPr lang="en-US" sz="2300" b="1" dirty="0">
                <a:solidFill>
                  <a:srgbClr val="FF6600"/>
                </a:solidFill>
              </a:rPr>
              <a:t>NYPD</a:t>
            </a:r>
            <a:r>
              <a:rPr lang="en-US" sz="2300" b="1" dirty="0">
                <a:solidFill>
                  <a:srgbClr val="FF3300"/>
                </a:solidFill>
              </a:rPr>
              <a:t> </a:t>
            </a:r>
            <a:r>
              <a:rPr lang="en-US" sz="2300" dirty="0"/>
              <a:t>– It is your choice</a:t>
            </a:r>
          </a:p>
          <a:p>
            <a:pPr>
              <a:buFont typeface="Wingdings" panose="05000000000000000000" pitchFamily="2" charset="2"/>
              <a:buChar char="Ø"/>
            </a:pPr>
            <a:r>
              <a:rPr lang="en-US" sz="2300" dirty="0"/>
              <a:t>Accused Persons will be provided with Due Process and Fair Adjudication</a:t>
            </a:r>
          </a:p>
        </p:txBody>
      </p:sp>
      <p:sp>
        <p:nvSpPr>
          <p:cNvPr id="5" name="Slide Number Placeholder 4">
            <a:extLst>
              <a:ext uri="{FF2B5EF4-FFF2-40B4-BE49-F238E27FC236}">
                <a16:creationId xmlns:a16="http://schemas.microsoft.com/office/drawing/2014/main" id="{D4B83A48-7A81-FC6C-1DF9-F75C7100DACE}"/>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3346261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0304" y="5175504"/>
            <a:ext cx="8368752" cy="1176904"/>
          </a:xfrm>
          <a:noFill/>
        </p:spPr>
        <p:txBody>
          <a:bodyPr anchor="b">
            <a:normAutofit/>
          </a:bodyPr>
          <a:lstStyle/>
          <a:p>
            <a:r>
              <a:rPr lang="en-US" altLang="en-US" dirty="0">
                <a:solidFill>
                  <a:schemeClr val="tx2"/>
                </a:solidFill>
              </a:rPr>
              <a:t>Getting to know </a:t>
            </a:r>
            <a:r>
              <a:rPr lang="en-US" altLang="en-US" dirty="0" err="1">
                <a:solidFill>
                  <a:schemeClr val="tx2"/>
                </a:solidFill>
              </a:rPr>
              <a:t>oeo</a:t>
            </a:r>
            <a:endParaRPr lang="en-US" altLang="en-US" dirty="0">
              <a:solidFill>
                <a:schemeClr val="tx2"/>
              </a:solidFill>
            </a:endParaRPr>
          </a:p>
        </p:txBody>
      </p:sp>
      <p:sp>
        <p:nvSpPr>
          <p:cNvPr id="2" name="Slide Number Placeholder 1">
            <a:extLst>
              <a:ext uri="{FF2B5EF4-FFF2-40B4-BE49-F238E27FC236}">
                <a16:creationId xmlns:a16="http://schemas.microsoft.com/office/drawing/2014/main" id="{A9A510ED-44EC-31A8-A1ED-12020A9A1C6F}"/>
              </a:ext>
            </a:extLst>
          </p:cNvPr>
          <p:cNvSpPr>
            <a:spLocks noGrp="1"/>
          </p:cNvSpPr>
          <p:nvPr>
            <p:ph type="sldNum" sz="quarter" idx="12"/>
          </p:nvPr>
        </p:nvSpPr>
        <p:spPr/>
        <p:txBody>
          <a:bodyPr/>
          <a:lstStyle/>
          <a:p>
            <a:fld id="{51800CB3-E7C0-4D6A-9184-45D6B848C083}" type="slidenum">
              <a:rPr lang="en-US" smtClean="0"/>
              <a:pPr/>
              <a:t>3</a:t>
            </a:fld>
            <a:endParaRPr lang="en-US" dirty="0"/>
          </a:p>
        </p:txBody>
      </p:sp>
    </p:spTree>
    <p:extLst>
      <p:ext uri="{BB962C8B-B14F-4D97-AF65-F5344CB8AC3E}">
        <p14:creationId xmlns:p14="http://schemas.microsoft.com/office/powerpoint/2010/main" val="1661958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8583" y="1296881"/>
            <a:ext cx="8229748" cy="4988172"/>
          </a:xfrm>
        </p:spPr>
        <p:txBody>
          <a:bodyPr>
            <a:noAutofit/>
          </a:bodyPr>
          <a:lstStyle/>
          <a:p>
            <a:pPr marL="0" indent="0">
              <a:buNone/>
            </a:pPr>
            <a:r>
              <a:rPr lang="en-US" b="1" dirty="0">
                <a:solidFill>
                  <a:srgbClr val="FF6600"/>
                </a:solidFill>
              </a:rPr>
              <a:t>Confidential</a:t>
            </a:r>
            <a:r>
              <a:rPr lang="en-US" dirty="0">
                <a:solidFill>
                  <a:schemeClr val="tx1">
                    <a:lumMod val="95000"/>
                    <a:lumOff val="5000"/>
                  </a:schemeClr>
                </a:solidFill>
              </a:rPr>
              <a:t> Employees - </a:t>
            </a:r>
            <a:r>
              <a:rPr lang="en-US" sz="2800" b="1" i="1" dirty="0"/>
              <a:t>obligated to keep information about the incident </a:t>
            </a:r>
            <a:r>
              <a:rPr lang="en-US" sz="2800" b="1" i="1" u="sng" dirty="0"/>
              <a:t>confidential</a:t>
            </a:r>
            <a:r>
              <a:rPr lang="en-US" sz="2800" dirty="0"/>
              <a:t> and will not report to Title IX or other college employees</a:t>
            </a:r>
            <a:endParaRPr lang="en-US" dirty="0">
              <a:solidFill>
                <a:schemeClr val="tx1">
                  <a:lumMod val="95000"/>
                  <a:lumOff val="5000"/>
                </a:schemeClr>
              </a:solidFill>
            </a:endParaRPr>
          </a:p>
          <a:p>
            <a:pPr marL="0" indent="0">
              <a:buNone/>
            </a:pPr>
            <a:endParaRPr lang="en-US" b="1" dirty="0">
              <a:solidFill>
                <a:schemeClr val="tx1">
                  <a:lumMod val="95000"/>
                  <a:lumOff val="5000"/>
                </a:schemeClr>
              </a:solidFill>
            </a:endParaRPr>
          </a:p>
          <a:p>
            <a:pPr marL="0" indent="0">
              <a:buNone/>
            </a:pPr>
            <a:r>
              <a:rPr lang="en-US" b="1" dirty="0">
                <a:solidFill>
                  <a:srgbClr val="FF6600"/>
                </a:solidFill>
              </a:rPr>
              <a:t>Responsible</a:t>
            </a:r>
            <a:r>
              <a:rPr lang="en-US" dirty="0">
                <a:solidFill>
                  <a:schemeClr val="tx1">
                    <a:lumMod val="95000"/>
                    <a:lumOff val="5000"/>
                  </a:schemeClr>
                </a:solidFill>
              </a:rPr>
              <a:t> Employees - </a:t>
            </a:r>
            <a:r>
              <a:rPr lang="en-US" sz="2800" b="1" i="1" u="sng" dirty="0"/>
              <a:t>required to report the incident(s)</a:t>
            </a:r>
            <a:r>
              <a:rPr lang="en-US" sz="2800" dirty="0"/>
              <a:t> to the Title IX Coordinator</a:t>
            </a:r>
            <a:endParaRPr lang="en-US" dirty="0">
              <a:solidFill>
                <a:schemeClr val="tx1">
                  <a:lumMod val="95000"/>
                  <a:lumOff val="5000"/>
                </a:schemeClr>
              </a:solidFill>
            </a:endParaRPr>
          </a:p>
          <a:p>
            <a:pPr marL="0" indent="0">
              <a:buNone/>
            </a:pPr>
            <a:endParaRPr lang="en-US" b="1" dirty="0">
              <a:solidFill>
                <a:schemeClr val="tx1">
                  <a:lumMod val="95000"/>
                  <a:lumOff val="5000"/>
                </a:schemeClr>
              </a:solidFill>
            </a:endParaRPr>
          </a:p>
          <a:p>
            <a:pPr marL="0" indent="0">
              <a:buNone/>
            </a:pPr>
            <a:r>
              <a:rPr lang="en-US" b="1" dirty="0">
                <a:solidFill>
                  <a:srgbClr val="FF6600"/>
                </a:solidFill>
              </a:rPr>
              <a:t>All Other </a:t>
            </a:r>
            <a:r>
              <a:rPr lang="en-US" dirty="0">
                <a:solidFill>
                  <a:srgbClr val="FF6600"/>
                </a:solidFill>
              </a:rPr>
              <a:t>Employees </a:t>
            </a:r>
            <a:r>
              <a:rPr lang="en-US" dirty="0">
                <a:solidFill>
                  <a:schemeClr val="tx1">
                    <a:lumMod val="95000"/>
                    <a:lumOff val="5000"/>
                  </a:schemeClr>
                </a:solidFill>
              </a:rPr>
              <a:t>- </a:t>
            </a:r>
            <a:r>
              <a:rPr lang="en-US" sz="2800" b="1" i="1" dirty="0"/>
              <a:t>strongly</a:t>
            </a:r>
            <a:r>
              <a:rPr lang="en-US" sz="2800" b="1" dirty="0"/>
              <a:t> encouraged </a:t>
            </a:r>
            <a:r>
              <a:rPr lang="en-US" sz="2800" dirty="0"/>
              <a:t>but not required to report the incident(s)</a:t>
            </a:r>
            <a:endParaRPr lang="en-US" dirty="0">
              <a:solidFill>
                <a:schemeClr val="tx1">
                  <a:lumMod val="95000"/>
                  <a:lumOff val="5000"/>
                </a:schemeClr>
              </a:solidFill>
            </a:endParaRPr>
          </a:p>
          <a:p>
            <a:pPr>
              <a:spcAft>
                <a:spcPts val="450"/>
              </a:spcAft>
            </a:pPr>
            <a:endParaRPr lang="en-US" sz="3600" dirty="0"/>
          </a:p>
        </p:txBody>
      </p:sp>
      <p:sp>
        <p:nvSpPr>
          <p:cNvPr id="5" name="Title 1"/>
          <p:cNvSpPr txBox="1">
            <a:spLocks/>
          </p:cNvSpPr>
          <p:nvPr/>
        </p:nvSpPr>
        <p:spPr>
          <a:xfrm>
            <a:off x="199839" y="374342"/>
            <a:ext cx="8744322" cy="730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r>
              <a:rPr lang="en-US" sz="3500" dirty="0"/>
              <a:t>Reporting Requirements of College Employees</a:t>
            </a:r>
          </a:p>
        </p:txBody>
      </p:sp>
      <p:sp>
        <p:nvSpPr>
          <p:cNvPr id="2" name="Slide Number Placeholder 1">
            <a:extLst>
              <a:ext uri="{FF2B5EF4-FFF2-40B4-BE49-F238E27FC236}">
                <a16:creationId xmlns:a16="http://schemas.microsoft.com/office/drawing/2014/main" id="{EADFA026-AA38-DB4D-A9AD-EF8B211654A1}"/>
              </a:ext>
            </a:extLst>
          </p:cNvPr>
          <p:cNvSpPr>
            <a:spLocks noGrp="1"/>
          </p:cNvSpPr>
          <p:nvPr>
            <p:ph type="sldNum" sz="quarter" idx="12"/>
          </p:nvPr>
        </p:nvSpPr>
        <p:spPr/>
        <p:txBody>
          <a:bodyPr/>
          <a:lstStyle/>
          <a:p>
            <a:fld id="{51800CB3-E7C0-4D6A-9184-45D6B848C083}" type="slidenum">
              <a:rPr lang="en-US" smtClean="0"/>
              <a:pPr/>
              <a:t>30</a:t>
            </a:fld>
            <a:endParaRPr lang="en-US" dirty="0"/>
          </a:p>
        </p:txBody>
      </p:sp>
    </p:spTree>
    <p:extLst>
      <p:ext uri="{BB962C8B-B14F-4D97-AF65-F5344CB8AC3E}">
        <p14:creationId xmlns:p14="http://schemas.microsoft.com/office/powerpoint/2010/main" val="387489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4333" y="868617"/>
            <a:ext cx="7832725" cy="5170441"/>
          </a:xfrm>
        </p:spPr>
        <p:txBody>
          <a:bodyPr>
            <a:noAutofit/>
          </a:bodyPr>
          <a:lstStyle/>
          <a:p>
            <a:pPr marL="0" lvl="0" indent="0" defTabSz="914400">
              <a:lnSpc>
                <a:spcPct val="100000"/>
              </a:lnSpc>
              <a:spcBef>
                <a:spcPts val="0"/>
              </a:spcBef>
              <a:buNone/>
            </a:pPr>
            <a:r>
              <a:rPr lang="en-US" sz="2000" dirty="0"/>
              <a:t>Confidential Employees have an obligation to maintain a complaint’s confidentiality regarding allegations of Sexual Misconduct and will not share any identifying information with others, except as required by law in emergency circumstances. CUNY employs several confidential employees for students who wish to keep communication confidential.</a:t>
            </a:r>
          </a:p>
          <a:p>
            <a:pPr marL="0" lvl="0" indent="0" defTabSz="914400">
              <a:lnSpc>
                <a:spcPct val="100000"/>
              </a:lnSpc>
              <a:spcBef>
                <a:spcPts val="0"/>
              </a:spcBef>
              <a:buNone/>
            </a:pPr>
            <a:endParaRPr lang="en-US" sz="2000" dirty="0"/>
          </a:p>
          <a:p>
            <a:pPr lvl="1">
              <a:spcAft>
                <a:spcPts val="450"/>
              </a:spcAft>
              <a:buFont typeface="Wingdings" panose="05000000000000000000" pitchFamily="2" charset="2"/>
              <a:buChar char="v"/>
            </a:pPr>
            <a:r>
              <a:rPr lang="en-US" sz="2400" dirty="0">
                <a:solidFill>
                  <a:schemeClr val="tx1">
                    <a:lumMod val="95000"/>
                    <a:lumOff val="5000"/>
                  </a:schemeClr>
                </a:solidFill>
              </a:rPr>
              <a:t>Counselors or other staff members in the campus </a:t>
            </a:r>
            <a:r>
              <a:rPr lang="en-US" sz="2400" b="1" dirty="0">
                <a:solidFill>
                  <a:srgbClr val="FF6600"/>
                </a:solidFill>
              </a:rPr>
              <a:t>Counseling Center</a:t>
            </a:r>
          </a:p>
          <a:p>
            <a:pPr lvl="1">
              <a:spcAft>
                <a:spcPts val="450"/>
              </a:spcAft>
              <a:buFont typeface="Wingdings" panose="05000000000000000000" pitchFamily="2" charset="2"/>
              <a:buChar char="v"/>
            </a:pPr>
            <a:r>
              <a:rPr lang="en-US" sz="2400" dirty="0">
                <a:solidFill>
                  <a:schemeClr val="tx1">
                    <a:lumMod val="95000"/>
                    <a:lumOff val="5000"/>
                  </a:schemeClr>
                </a:solidFill>
              </a:rPr>
              <a:t>Nurse, nurse practitioner or other staff members in the campus </a:t>
            </a:r>
            <a:r>
              <a:rPr lang="en-US" sz="2400" b="1" dirty="0">
                <a:solidFill>
                  <a:srgbClr val="FF6600"/>
                </a:solidFill>
              </a:rPr>
              <a:t>Health Center</a:t>
            </a:r>
            <a:r>
              <a:rPr lang="en-US" sz="2400" dirty="0">
                <a:solidFill>
                  <a:schemeClr val="tx1">
                    <a:lumMod val="95000"/>
                    <a:lumOff val="5000"/>
                  </a:schemeClr>
                </a:solidFill>
              </a:rPr>
              <a:t>/Wellness Center</a:t>
            </a:r>
          </a:p>
          <a:p>
            <a:pPr lvl="1">
              <a:spcAft>
                <a:spcPts val="450"/>
              </a:spcAft>
              <a:buFont typeface="Wingdings" panose="05000000000000000000" pitchFamily="2" charset="2"/>
              <a:buChar char="v"/>
            </a:pPr>
            <a:r>
              <a:rPr lang="en-US" sz="2400" dirty="0">
                <a:solidFill>
                  <a:schemeClr val="tx1">
                    <a:lumMod val="95000"/>
                    <a:lumOff val="5000"/>
                  </a:schemeClr>
                </a:solidFill>
              </a:rPr>
              <a:t>Staff members in the </a:t>
            </a:r>
            <a:r>
              <a:rPr lang="en-US" sz="2400" b="1" dirty="0">
                <a:solidFill>
                  <a:srgbClr val="FF6600"/>
                </a:solidFill>
              </a:rPr>
              <a:t>Women’s and Men’s Centers</a:t>
            </a:r>
          </a:p>
          <a:p>
            <a:pPr marL="342900" lvl="1" indent="0">
              <a:spcAft>
                <a:spcPts val="450"/>
              </a:spcAft>
              <a:buNone/>
            </a:pPr>
            <a:endParaRPr lang="en-US" sz="2400" b="1" dirty="0">
              <a:solidFill>
                <a:srgbClr val="FF6600"/>
              </a:solidFill>
            </a:endParaRPr>
          </a:p>
          <a:p>
            <a:pPr>
              <a:spcAft>
                <a:spcPts val="450"/>
              </a:spcAft>
              <a:buClr>
                <a:srgbClr val="000000"/>
              </a:buClr>
              <a:buFont typeface="Wingdings" panose="05000000000000000000" pitchFamily="2" charset="2"/>
              <a:buChar char="§"/>
            </a:pPr>
            <a:r>
              <a:rPr lang="en-US" sz="2000" dirty="0">
                <a:solidFill>
                  <a:schemeClr val="tx1">
                    <a:lumMod val="95000"/>
                    <a:lumOff val="5000"/>
                  </a:schemeClr>
                </a:solidFill>
              </a:rPr>
              <a:t>Note that the </a:t>
            </a:r>
            <a:r>
              <a:rPr lang="en-US" sz="2000" dirty="0"/>
              <a:t>college may be unable to investigate the incident or pursue disciplinary action</a:t>
            </a:r>
            <a:endParaRPr lang="en-US" sz="2000" dirty="0">
              <a:solidFill>
                <a:schemeClr val="tx1">
                  <a:lumMod val="95000"/>
                  <a:lumOff val="5000"/>
                </a:schemeClr>
              </a:solidFill>
            </a:endParaRPr>
          </a:p>
          <a:p>
            <a:pPr>
              <a:spcAft>
                <a:spcPts val="450"/>
              </a:spcAft>
              <a:buClr>
                <a:srgbClr val="000000"/>
              </a:buClr>
              <a:buFont typeface="Wingdings" panose="05000000000000000000" pitchFamily="2" charset="2"/>
              <a:buChar char="v"/>
            </a:pPr>
            <a:endParaRPr lang="en-US" dirty="0">
              <a:solidFill>
                <a:schemeClr val="tx1">
                  <a:lumMod val="95000"/>
                  <a:lumOff val="5000"/>
                </a:schemeClr>
              </a:solidFill>
            </a:endParaRPr>
          </a:p>
          <a:p>
            <a:pPr lvl="1">
              <a:spcAft>
                <a:spcPts val="450"/>
              </a:spcAft>
              <a:buFont typeface="Wingdings" panose="05000000000000000000" pitchFamily="2" charset="2"/>
              <a:buChar char="v"/>
            </a:pPr>
            <a:endParaRPr lang="en-US" b="1" dirty="0">
              <a:solidFill>
                <a:srgbClr val="FF6600"/>
              </a:solidFill>
            </a:endParaRPr>
          </a:p>
          <a:p>
            <a:pPr>
              <a:spcAft>
                <a:spcPts val="450"/>
              </a:spcAft>
            </a:pPr>
            <a:endParaRPr lang="en-US" sz="2800" b="1" dirty="0"/>
          </a:p>
        </p:txBody>
      </p:sp>
      <p:sp>
        <p:nvSpPr>
          <p:cNvPr id="5" name="Title 1"/>
          <p:cNvSpPr txBox="1">
            <a:spLocks/>
          </p:cNvSpPr>
          <p:nvPr/>
        </p:nvSpPr>
        <p:spPr>
          <a:xfrm>
            <a:off x="889578" y="87613"/>
            <a:ext cx="7381516" cy="74285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r>
              <a:rPr lang="en-US" sz="3600" dirty="0"/>
              <a:t>Confidential Employees</a:t>
            </a:r>
          </a:p>
        </p:txBody>
      </p:sp>
      <p:sp>
        <p:nvSpPr>
          <p:cNvPr id="2" name="Slide Number Placeholder 1">
            <a:extLst>
              <a:ext uri="{FF2B5EF4-FFF2-40B4-BE49-F238E27FC236}">
                <a16:creationId xmlns:a16="http://schemas.microsoft.com/office/drawing/2014/main" id="{EE27FE71-CC32-A007-FE10-EACAB1C48B1C}"/>
              </a:ext>
            </a:extLst>
          </p:cNvPr>
          <p:cNvSpPr>
            <a:spLocks noGrp="1"/>
          </p:cNvSpPr>
          <p:nvPr>
            <p:ph type="sldNum" sz="quarter" idx="12"/>
          </p:nvPr>
        </p:nvSpPr>
        <p:spPr>
          <a:xfrm>
            <a:off x="6469658"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778975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99294" y="1019131"/>
            <a:ext cx="7745412" cy="5180501"/>
          </a:xfrm>
        </p:spPr>
        <p:txBody>
          <a:bodyPr>
            <a:noAutofit/>
          </a:bodyPr>
          <a:lstStyle/>
          <a:p>
            <a:r>
              <a:rPr lang="en-US" sz="2800" u="sng" dirty="0">
                <a:solidFill>
                  <a:schemeClr val="tx1">
                    <a:lumMod val="95000"/>
                    <a:lumOff val="5000"/>
                  </a:schemeClr>
                </a:solidFill>
              </a:rPr>
              <a:t>Required</a:t>
            </a:r>
            <a:r>
              <a:rPr lang="en-US" sz="2800" dirty="0">
                <a:solidFill>
                  <a:schemeClr val="tx1">
                    <a:lumMod val="95000"/>
                    <a:lumOff val="5000"/>
                  </a:schemeClr>
                </a:solidFill>
              </a:rPr>
              <a:t> to report incidents of sexual misconduct to Title IX Coordinator:</a:t>
            </a:r>
          </a:p>
          <a:p>
            <a:endParaRPr lang="en-US" sz="2800" dirty="0">
              <a:solidFill>
                <a:schemeClr val="tx1">
                  <a:lumMod val="95000"/>
                  <a:lumOff val="5000"/>
                </a:schemeClr>
              </a:solidFill>
            </a:endParaRPr>
          </a:p>
          <a:p>
            <a:pPr lvl="1"/>
            <a:r>
              <a:rPr lang="en-US" sz="2800" dirty="0">
                <a:solidFill>
                  <a:schemeClr val="tx1">
                    <a:lumMod val="95000"/>
                    <a:lumOff val="5000"/>
                  </a:schemeClr>
                </a:solidFill>
              </a:rPr>
              <a:t>College President/Vice Presidents/Deans/Counsel</a:t>
            </a:r>
          </a:p>
          <a:p>
            <a:pPr lvl="1"/>
            <a:r>
              <a:rPr lang="en-US" sz="2800" dirty="0">
                <a:solidFill>
                  <a:schemeClr val="tx1">
                    <a:lumMod val="95000"/>
                    <a:lumOff val="5000"/>
                  </a:schemeClr>
                </a:solidFill>
              </a:rPr>
              <a:t>Office of Public Safety</a:t>
            </a:r>
          </a:p>
          <a:p>
            <a:pPr lvl="1"/>
            <a:r>
              <a:rPr lang="en-US" sz="2800" dirty="0">
                <a:solidFill>
                  <a:schemeClr val="tx1">
                    <a:lumMod val="95000"/>
                    <a:lumOff val="5000"/>
                  </a:schemeClr>
                </a:solidFill>
              </a:rPr>
              <a:t>Department Chairpersons</a:t>
            </a:r>
          </a:p>
          <a:p>
            <a:pPr lvl="1"/>
            <a:r>
              <a:rPr lang="en-US" sz="2800" dirty="0">
                <a:solidFill>
                  <a:schemeClr val="tx1">
                    <a:lumMod val="95000"/>
                    <a:lumOff val="5000"/>
                  </a:schemeClr>
                </a:solidFill>
              </a:rPr>
              <a:t>Faculty members leading off-campus trips</a:t>
            </a:r>
          </a:p>
          <a:p>
            <a:pPr lvl="1"/>
            <a:r>
              <a:rPr lang="en-US" sz="2800" dirty="0">
                <a:solidFill>
                  <a:schemeClr val="tx1">
                    <a:lumMod val="95000"/>
                    <a:lumOff val="5000"/>
                  </a:schemeClr>
                </a:solidFill>
              </a:rPr>
              <a:t>Human Resources Staff</a:t>
            </a:r>
          </a:p>
          <a:p>
            <a:pPr lvl="1"/>
            <a:r>
              <a:rPr lang="en-US" sz="2800" dirty="0">
                <a:solidFill>
                  <a:schemeClr val="tx1">
                    <a:lumMod val="95000"/>
                    <a:lumOff val="5000"/>
                  </a:schemeClr>
                </a:solidFill>
              </a:rPr>
              <a:t>Office of Student Affairs</a:t>
            </a:r>
          </a:p>
          <a:p>
            <a:pPr lvl="1"/>
            <a:r>
              <a:rPr lang="en-US" sz="2800" dirty="0">
                <a:solidFill>
                  <a:schemeClr val="tx1">
                    <a:lumMod val="95000"/>
                    <a:lumOff val="5000"/>
                  </a:schemeClr>
                </a:solidFill>
              </a:rPr>
              <a:t>Athletic Staff</a:t>
            </a:r>
          </a:p>
          <a:p>
            <a:pPr lvl="1"/>
            <a:r>
              <a:rPr lang="en-US" sz="2800" dirty="0">
                <a:solidFill>
                  <a:schemeClr val="tx1">
                    <a:lumMod val="95000"/>
                    <a:lumOff val="5000"/>
                  </a:schemeClr>
                </a:solidFill>
              </a:rPr>
              <a:t>Managers/supervisors</a:t>
            </a:r>
          </a:p>
          <a:p>
            <a:endParaRPr lang="en-US" sz="2800" dirty="0">
              <a:solidFill>
                <a:schemeClr val="tx1">
                  <a:lumMod val="95000"/>
                  <a:lumOff val="5000"/>
                </a:schemeClr>
              </a:solidFill>
            </a:endParaRPr>
          </a:p>
        </p:txBody>
      </p:sp>
      <p:sp>
        <p:nvSpPr>
          <p:cNvPr id="5" name="Title 1"/>
          <p:cNvSpPr txBox="1">
            <a:spLocks/>
          </p:cNvSpPr>
          <p:nvPr/>
        </p:nvSpPr>
        <p:spPr>
          <a:xfrm>
            <a:off x="900595" y="45720"/>
            <a:ext cx="7381516" cy="730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r>
              <a:rPr lang="en-US" sz="3600" dirty="0"/>
              <a:t>Responsible Employees</a:t>
            </a:r>
          </a:p>
        </p:txBody>
      </p:sp>
      <p:sp>
        <p:nvSpPr>
          <p:cNvPr id="6" name="Title 1">
            <a:extLst>
              <a:ext uri="{FF2B5EF4-FFF2-40B4-BE49-F238E27FC236}">
                <a16:creationId xmlns:a16="http://schemas.microsoft.com/office/drawing/2014/main" id="{06029287-7F0F-337E-404F-B4E7397F9510}"/>
              </a:ext>
            </a:extLst>
          </p:cNvPr>
          <p:cNvSpPr txBox="1">
            <a:spLocks/>
          </p:cNvSpPr>
          <p:nvPr/>
        </p:nvSpPr>
        <p:spPr>
          <a:xfrm>
            <a:off x="890952" y="4618178"/>
            <a:ext cx="7381516" cy="730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endParaRPr lang="en-US" sz="3600" dirty="0"/>
          </a:p>
        </p:txBody>
      </p:sp>
      <p:sp>
        <p:nvSpPr>
          <p:cNvPr id="2" name="Slide Number Placeholder 1">
            <a:extLst>
              <a:ext uri="{FF2B5EF4-FFF2-40B4-BE49-F238E27FC236}">
                <a16:creationId xmlns:a16="http://schemas.microsoft.com/office/drawing/2014/main" id="{E85947CE-BB1E-98E2-D927-436F9D09784E}"/>
              </a:ext>
            </a:extLst>
          </p:cNvPr>
          <p:cNvSpPr>
            <a:spLocks noGrp="1"/>
          </p:cNvSpPr>
          <p:nvPr>
            <p:ph type="sldNum" sz="quarter" idx="12"/>
          </p:nvPr>
        </p:nvSpPr>
        <p:spPr>
          <a:xfrm>
            <a:off x="6514221"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75631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18647" y="1340866"/>
            <a:ext cx="7745412" cy="4236973"/>
          </a:xfrm>
        </p:spPr>
        <p:txBody>
          <a:bodyPr>
            <a:noAutofit/>
          </a:bodyPr>
          <a:lstStyle/>
          <a:p>
            <a:pPr marL="0" indent="0">
              <a:buNone/>
            </a:pPr>
            <a:r>
              <a:rPr lang="en-US" sz="2800" dirty="0">
                <a:solidFill>
                  <a:schemeClr val="tx1">
                    <a:lumMod val="95000"/>
                    <a:lumOff val="5000"/>
                  </a:schemeClr>
                </a:solidFill>
              </a:rPr>
              <a:t>Before complainant reveals detailed information the Responsible Employee:</a:t>
            </a:r>
          </a:p>
          <a:p>
            <a:endParaRPr lang="en-US" sz="2800" dirty="0">
              <a:solidFill>
                <a:schemeClr val="tx1">
                  <a:lumMod val="95000"/>
                  <a:lumOff val="5000"/>
                </a:schemeClr>
              </a:solidFill>
            </a:endParaRPr>
          </a:p>
          <a:p>
            <a:pPr marL="914400" lvl="1" indent="-457200">
              <a:buFont typeface="+mj-lt"/>
              <a:buAutoNum type="arabicPeriod"/>
            </a:pPr>
            <a:r>
              <a:rPr lang="en-US" sz="2800" dirty="0"/>
              <a:t>Must</a:t>
            </a:r>
            <a:r>
              <a:rPr lang="en-US" sz="2800" b="1" dirty="0">
                <a:solidFill>
                  <a:schemeClr val="tx1">
                    <a:lumMod val="95000"/>
                    <a:lumOff val="5000"/>
                  </a:schemeClr>
                </a:solidFill>
              </a:rPr>
              <a:t> </a:t>
            </a:r>
            <a:r>
              <a:rPr lang="en-US" sz="2800" dirty="0">
                <a:solidFill>
                  <a:schemeClr val="tx1">
                    <a:lumMod val="95000"/>
                    <a:lumOff val="5000"/>
                  </a:schemeClr>
                </a:solidFill>
              </a:rPr>
              <a:t>inform of reporting obligations</a:t>
            </a:r>
          </a:p>
          <a:p>
            <a:pPr marL="914400" lvl="1" indent="-457200">
              <a:buFont typeface="+mj-lt"/>
              <a:buAutoNum type="arabicPeriod"/>
            </a:pPr>
            <a:endParaRPr lang="en-US" sz="2800" dirty="0">
              <a:solidFill>
                <a:schemeClr val="tx1">
                  <a:lumMod val="95000"/>
                  <a:lumOff val="5000"/>
                </a:schemeClr>
              </a:solidFill>
            </a:endParaRPr>
          </a:p>
          <a:p>
            <a:pPr marL="914400" lvl="1" indent="-457200">
              <a:buFont typeface="+mj-lt"/>
              <a:buAutoNum type="arabicPeriod"/>
            </a:pPr>
            <a:r>
              <a:rPr lang="en-US" sz="2800" dirty="0"/>
              <a:t>Should</a:t>
            </a:r>
            <a:r>
              <a:rPr lang="en-US" sz="2800" dirty="0">
                <a:solidFill>
                  <a:schemeClr val="tx1">
                    <a:lumMod val="95000"/>
                    <a:lumOff val="5000"/>
                  </a:schemeClr>
                </a:solidFill>
              </a:rPr>
              <a:t> direct complainant to confidential resources, if the complainant wishes to maintain confidentiality </a:t>
            </a:r>
          </a:p>
          <a:p>
            <a:pPr marL="914400" lvl="1" indent="-457200">
              <a:buFont typeface="+mj-lt"/>
              <a:buAutoNum type="arabicPeriod"/>
            </a:pPr>
            <a:endParaRPr lang="en-US" sz="2800" dirty="0">
              <a:solidFill>
                <a:schemeClr val="tx1">
                  <a:lumMod val="95000"/>
                  <a:lumOff val="5000"/>
                </a:schemeClr>
              </a:solidFill>
            </a:endParaRPr>
          </a:p>
          <a:p>
            <a:endParaRPr lang="en-US" sz="2800" dirty="0">
              <a:solidFill>
                <a:schemeClr val="tx1">
                  <a:lumMod val="95000"/>
                  <a:lumOff val="5000"/>
                </a:schemeClr>
              </a:solidFill>
            </a:endParaRPr>
          </a:p>
          <a:p>
            <a:pPr lvl="1">
              <a:spcAft>
                <a:spcPts val="450"/>
              </a:spcAft>
              <a:buFont typeface="Wingdings" panose="05000000000000000000" pitchFamily="2" charset="2"/>
              <a:buChar char="v"/>
            </a:pPr>
            <a:endParaRPr lang="en-US" sz="2800" dirty="0">
              <a:solidFill>
                <a:schemeClr val="tx1">
                  <a:lumMod val="95000"/>
                  <a:lumOff val="5000"/>
                </a:schemeClr>
              </a:solidFill>
            </a:endParaRPr>
          </a:p>
        </p:txBody>
      </p:sp>
      <p:sp>
        <p:nvSpPr>
          <p:cNvPr id="5" name="Title 1"/>
          <p:cNvSpPr txBox="1">
            <a:spLocks/>
          </p:cNvSpPr>
          <p:nvPr/>
        </p:nvSpPr>
        <p:spPr>
          <a:xfrm>
            <a:off x="890952" y="196762"/>
            <a:ext cx="7381516" cy="730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r>
              <a:rPr lang="en-US" sz="3600" dirty="0"/>
              <a:t>Responsible Employees cont’d</a:t>
            </a:r>
          </a:p>
        </p:txBody>
      </p:sp>
      <p:sp>
        <p:nvSpPr>
          <p:cNvPr id="6" name="Title 1">
            <a:extLst>
              <a:ext uri="{FF2B5EF4-FFF2-40B4-BE49-F238E27FC236}">
                <a16:creationId xmlns:a16="http://schemas.microsoft.com/office/drawing/2014/main" id="{06029287-7F0F-337E-404F-B4E7397F9510}"/>
              </a:ext>
            </a:extLst>
          </p:cNvPr>
          <p:cNvSpPr txBox="1">
            <a:spLocks/>
          </p:cNvSpPr>
          <p:nvPr/>
        </p:nvSpPr>
        <p:spPr>
          <a:xfrm>
            <a:off x="890952" y="4618178"/>
            <a:ext cx="7381516" cy="73059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algn="ctr"/>
            <a:endParaRPr lang="en-US" sz="3600" dirty="0"/>
          </a:p>
        </p:txBody>
      </p:sp>
      <p:sp>
        <p:nvSpPr>
          <p:cNvPr id="2" name="Slide Number Placeholder 1">
            <a:extLst>
              <a:ext uri="{FF2B5EF4-FFF2-40B4-BE49-F238E27FC236}">
                <a16:creationId xmlns:a16="http://schemas.microsoft.com/office/drawing/2014/main" id="{61769EAC-5476-9502-34EC-D94255FC89D4}"/>
              </a:ext>
            </a:extLst>
          </p:cNvPr>
          <p:cNvSpPr>
            <a:spLocks noGrp="1"/>
          </p:cNvSpPr>
          <p:nvPr>
            <p:ph type="sldNum" sz="quarter" idx="12"/>
          </p:nvPr>
        </p:nvSpPr>
        <p:spPr>
          <a:xfrm>
            <a:off x="6514221"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15195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8982" y="1372173"/>
            <a:ext cx="8274510" cy="5038725"/>
          </a:xfrm>
        </p:spPr>
        <p:txBody>
          <a:bodyPr>
            <a:noAutofit/>
          </a:bodyPr>
          <a:lstStyle/>
          <a:p>
            <a:pPr marL="0" indent="0">
              <a:buNone/>
            </a:pPr>
            <a:r>
              <a:rPr lang="en-US" sz="2200" dirty="0"/>
              <a:t>CUNY’s goal is to investigate complaints of sexual misconduct in a fair, impartial and quick manner.  OEO will conduct interviews and gather evidence to make an ultimate determination.</a:t>
            </a:r>
          </a:p>
          <a:p>
            <a:pPr marL="0" indent="0">
              <a:buNone/>
            </a:pPr>
            <a:endParaRPr lang="en-US" sz="2200" dirty="0"/>
          </a:p>
          <a:p>
            <a:pPr marL="0" indent="0">
              <a:buNone/>
            </a:pPr>
            <a:r>
              <a:rPr lang="en-US" sz="2200" dirty="0"/>
              <a:t>When appropriate, the college will implement interim and supportive measures to keep you safe.</a:t>
            </a:r>
          </a:p>
          <a:p>
            <a:pPr marL="0" indent="0">
              <a:buNone/>
            </a:pPr>
            <a:endParaRPr lang="en-US" sz="2200" dirty="0"/>
          </a:p>
          <a:p>
            <a:pPr>
              <a:buFont typeface="Arial" panose="020B0604020202020204" pitchFamily="34" charset="0"/>
              <a:buChar char="•"/>
            </a:pPr>
            <a:r>
              <a:rPr lang="en-US" sz="2200" b="1" dirty="0"/>
              <a:t>No contact order </a:t>
            </a:r>
            <a:r>
              <a:rPr lang="en-US" sz="2200" dirty="0"/>
              <a:t>directive issued by a college prohibiting intentional contact or communication between specified parties. </a:t>
            </a:r>
          </a:p>
          <a:p>
            <a:pPr>
              <a:buFont typeface="Arial" panose="020B0604020202020204" pitchFamily="34" charset="0"/>
              <a:buChar char="•"/>
            </a:pPr>
            <a:r>
              <a:rPr lang="en-US" sz="2200" b="1" dirty="0"/>
              <a:t>Counseling Services</a:t>
            </a:r>
          </a:p>
          <a:p>
            <a:pPr>
              <a:buFont typeface="Arial" panose="020B0604020202020204" pitchFamily="34" charset="0"/>
              <a:buChar char="•"/>
            </a:pPr>
            <a:r>
              <a:rPr lang="en-US" sz="2200" b="1" dirty="0"/>
              <a:t>Changes to Class Schedules </a:t>
            </a:r>
            <a:r>
              <a:rPr lang="en-US" sz="2200" dirty="0"/>
              <a:t>when warranted</a:t>
            </a:r>
            <a:endParaRPr lang="en-US" sz="2200" b="1" dirty="0"/>
          </a:p>
          <a:p>
            <a:pPr>
              <a:buFont typeface="Arial" panose="020B0604020202020204" pitchFamily="34" charset="0"/>
              <a:buChar char="•"/>
            </a:pPr>
            <a:endParaRPr lang="en-US" sz="2200" dirty="0"/>
          </a:p>
          <a:p>
            <a:pPr>
              <a:buFont typeface="Arial" panose="020B0604020202020204" pitchFamily="34" charset="0"/>
              <a:buChar char="•"/>
            </a:pPr>
            <a:endParaRPr lang="en-US" sz="2200" dirty="0"/>
          </a:p>
        </p:txBody>
      </p:sp>
      <p:sp>
        <p:nvSpPr>
          <p:cNvPr id="5" name="Title 1"/>
          <p:cNvSpPr txBox="1">
            <a:spLocks/>
          </p:cNvSpPr>
          <p:nvPr/>
        </p:nvSpPr>
        <p:spPr>
          <a:xfrm>
            <a:off x="901961" y="443998"/>
            <a:ext cx="7381516" cy="730592"/>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latin typeface="Calibri"/>
              </a:rPr>
              <a:t>Investigations and Supportive Measures</a:t>
            </a:r>
            <a:endParaRPr kumimoji="0" lang="en-US" sz="2800" b="1" i="0" u="none" strike="noStrike" kern="1200" cap="none" spc="0" normalizeH="0" baseline="0" noProof="0" dirty="0">
              <a:ln>
                <a:noFill/>
              </a:ln>
              <a:solidFill>
                <a:srgbClr val="1E437A"/>
              </a:solidFill>
              <a:effectLst/>
              <a:uLnTx/>
              <a:uFillTx/>
              <a:latin typeface="Calibri"/>
              <a:ea typeface="+mj-ea"/>
              <a:cs typeface="+mj-cs"/>
            </a:endParaRPr>
          </a:p>
        </p:txBody>
      </p:sp>
      <p:sp>
        <p:nvSpPr>
          <p:cNvPr id="2" name="Slide Number Placeholder 1">
            <a:extLst>
              <a:ext uri="{FF2B5EF4-FFF2-40B4-BE49-F238E27FC236}">
                <a16:creationId xmlns:a16="http://schemas.microsoft.com/office/drawing/2014/main" id="{DBFA2829-78BA-C0C3-8C98-494546553E76}"/>
              </a:ext>
            </a:extLst>
          </p:cNvPr>
          <p:cNvSpPr>
            <a:spLocks noGrp="1"/>
          </p:cNvSpPr>
          <p:nvPr>
            <p:ph type="sldNum" sz="quarter" idx="12"/>
          </p:nvPr>
        </p:nvSpPr>
        <p:spPr/>
        <p:txBody>
          <a:bodyPr/>
          <a:lstStyle/>
          <a:p>
            <a:fld id="{51800CB3-E7C0-4D6A-9184-45D6B848C083}" type="slidenum">
              <a:rPr lang="en-US" smtClean="0"/>
              <a:pPr/>
              <a:t>34</a:t>
            </a:fld>
            <a:endParaRPr lang="en-US" dirty="0"/>
          </a:p>
        </p:txBody>
      </p:sp>
    </p:spTree>
    <p:extLst>
      <p:ext uri="{BB962C8B-B14F-4D97-AF65-F5344CB8AC3E}">
        <p14:creationId xmlns:p14="http://schemas.microsoft.com/office/powerpoint/2010/main" val="3266845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70994" y="1384902"/>
            <a:ext cx="8402012" cy="4796442"/>
          </a:xfrm>
        </p:spPr>
        <p:txBody>
          <a:bodyPr>
            <a:noAutofit/>
          </a:bodyPr>
          <a:lstStyle/>
          <a:p>
            <a:pPr marL="0" indent="0">
              <a:buNone/>
            </a:pPr>
            <a:r>
              <a:rPr lang="en-US" sz="2200" dirty="0"/>
              <a:t>If it is determined that discrimination, sexual harassment or sexual violence </a:t>
            </a:r>
            <a:r>
              <a:rPr lang="en-US" sz="2200" b="1" dirty="0">
                <a:solidFill>
                  <a:srgbClr val="FF6600"/>
                </a:solidFill>
              </a:rPr>
              <a:t>has been committed </a:t>
            </a:r>
            <a:r>
              <a:rPr lang="en-US" sz="2200" dirty="0"/>
              <a:t>by a student, a faculty, or a staff member, CUNY will seek to impose disciplinary measures.</a:t>
            </a:r>
          </a:p>
          <a:p>
            <a:pPr marL="0" indent="0">
              <a:buNone/>
            </a:pPr>
            <a:endParaRPr lang="en-US" sz="1000" dirty="0"/>
          </a:p>
          <a:p>
            <a:pPr marL="0" indent="0">
              <a:buNone/>
            </a:pPr>
            <a:r>
              <a:rPr lang="en-US" sz="2200" dirty="0"/>
              <a:t>Disciplinary measures can include:</a:t>
            </a:r>
          </a:p>
          <a:p>
            <a:pPr marL="0" indent="0">
              <a:buNone/>
            </a:pPr>
            <a:endParaRPr lang="en-US" sz="1000" dirty="0"/>
          </a:p>
          <a:p>
            <a:pPr marL="0" indent="0">
              <a:buNone/>
            </a:pPr>
            <a:r>
              <a:rPr lang="en-US" sz="2200" u="sng" dirty="0"/>
              <a:t>For Students</a:t>
            </a:r>
          </a:p>
          <a:p>
            <a:r>
              <a:rPr lang="en-US" sz="2200" dirty="0"/>
              <a:t>Probation, suspension, expulsion </a:t>
            </a:r>
          </a:p>
          <a:p>
            <a:r>
              <a:rPr lang="en-US" sz="2200" dirty="0"/>
              <a:t>Removal from extracurricular activities including athletics</a:t>
            </a:r>
          </a:p>
          <a:p>
            <a:r>
              <a:rPr lang="en-US" sz="2200" dirty="0"/>
              <a:t>Campus ban</a:t>
            </a:r>
          </a:p>
          <a:p>
            <a:pPr marL="0" indent="0">
              <a:buNone/>
            </a:pPr>
            <a:endParaRPr lang="en-US" sz="1000" u="sng" dirty="0"/>
          </a:p>
          <a:p>
            <a:pPr marL="0" indent="0">
              <a:buNone/>
            </a:pPr>
            <a:r>
              <a:rPr lang="en-US" sz="2200" u="sng" dirty="0"/>
              <a:t>For Employees</a:t>
            </a:r>
          </a:p>
          <a:p>
            <a:r>
              <a:rPr lang="en-US" sz="2200" dirty="0"/>
              <a:t>Reprimand, suspension or termination of employment </a:t>
            </a:r>
          </a:p>
        </p:txBody>
      </p:sp>
      <p:sp>
        <p:nvSpPr>
          <p:cNvPr id="5" name="Title 1"/>
          <p:cNvSpPr txBox="1">
            <a:spLocks/>
          </p:cNvSpPr>
          <p:nvPr/>
        </p:nvSpPr>
        <p:spPr>
          <a:xfrm>
            <a:off x="901961" y="443998"/>
            <a:ext cx="7381516" cy="730592"/>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E437A"/>
                </a:solidFill>
                <a:effectLst/>
                <a:uLnTx/>
                <a:uFillTx/>
                <a:latin typeface="Calibri"/>
                <a:ea typeface="+mj-ea"/>
                <a:cs typeface="+mj-cs"/>
              </a:rPr>
              <a:t>Possible Penalties</a:t>
            </a:r>
          </a:p>
        </p:txBody>
      </p:sp>
      <p:sp>
        <p:nvSpPr>
          <p:cNvPr id="2" name="Slide Number Placeholder 1">
            <a:extLst>
              <a:ext uri="{FF2B5EF4-FFF2-40B4-BE49-F238E27FC236}">
                <a16:creationId xmlns:a16="http://schemas.microsoft.com/office/drawing/2014/main" id="{BCEB3806-E705-3E5C-2CBA-E222D0C29C59}"/>
              </a:ext>
            </a:extLst>
          </p:cNvPr>
          <p:cNvSpPr>
            <a:spLocks noGrp="1"/>
          </p:cNvSpPr>
          <p:nvPr>
            <p:ph type="sldNum" sz="quarter" idx="12"/>
          </p:nvPr>
        </p:nvSpPr>
        <p:spPr/>
        <p:txBody>
          <a:bodyPr/>
          <a:lstStyle/>
          <a:p>
            <a:fld id="{51800CB3-E7C0-4D6A-9184-45D6B848C083}" type="slidenum">
              <a:rPr lang="en-US" smtClean="0"/>
              <a:pPr/>
              <a:t>35</a:t>
            </a:fld>
            <a:endParaRPr lang="en-US" dirty="0"/>
          </a:p>
        </p:txBody>
      </p:sp>
    </p:spTree>
    <p:extLst>
      <p:ext uri="{BB962C8B-B14F-4D97-AF65-F5344CB8AC3E}">
        <p14:creationId xmlns:p14="http://schemas.microsoft.com/office/powerpoint/2010/main" val="1055216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8982" y="1372173"/>
            <a:ext cx="8274510" cy="5038725"/>
          </a:xfrm>
        </p:spPr>
        <p:txBody>
          <a:bodyPr>
            <a:noAutofit/>
          </a:bodyPr>
          <a:lstStyle/>
          <a:p>
            <a:r>
              <a:rPr lang="en-US" sz="2400" dirty="0"/>
              <a:t>CUNY expects that all other community members, including faculty, students and visitors will take reasonable and prudent actions to prevent or stop an act of sexual harassment, gender-based harassment or sexual violence that they may witness, including calling 911 or campus public safety. </a:t>
            </a:r>
          </a:p>
          <a:p>
            <a:endParaRPr lang="en-US" sz="1400" dirty="0"/>
          </a:p>
          <a:p>
            <a:r>
              <a:rPr lang="en-US" sz="2400" dirty="0"/>
              <a:t>Taking action may include direct intervention, calling law enforcement, or seeking assistance from a person in authority. </a:t>
            </a:r>
          </a:p>
          <a:p>
            <a:endParaRPr lang="en-US" sz="1400" dirty="0"/>
          </a:p>
          <a:p>
            <a:r>
              <a:rPr lang="en-US" sz="2400" dirty="0"/>
              <a:t>Community members who take action will be </a:t>
            </a:r>
            <a:r>
              <a:rPr lang="en-US" sz="2400" b="1" dirty="0">
                <a:solidFill>
                  <a:srgbClr val="FF6600"/>
                </a:solidFill>
              </a:rPr>
              <a:t>supported</a:t>
            </a:r>
            <a:r>
              <a:rPr lang="en-US" sz="2400" dirty="0"/>
              <a:t> by the college and </a:t>
            </a:r>
            <a:r>
              <a:rPr lang="en-US" sz="2400" b="1" dirty="0">
                <a:solidFill>
                  <a:srgbClr val="FF6600"/>
                </a:solidFill>
              </a:rPr>
              <a:t>protected</a:t>
            </a:r>
            <a:r>
              <a:rPr lang="en-US" sz="2400" dirty="0"/>
              <a:t> from retaliation. </a:t>
            </a:r>
          </a:p>
          <a:p>
            <a:pPr marL="0" indent="0">
              <a:buNone/>
            </a:pPr>
            <a:endParaRPr lang="en-US" sz="2200" dirty="0"/>
          </a:p>
        </p:txBody>
      </p:sp>
      <p:sp>
        <p:nvSpPr>
          <p:cNvPr id="5" name="Title 1"/>
          <p:cNvSpPr txBox="1">
            <a:spLocks/>
          </p:cNvSpPr>
          <p:nvPr/>
        </p:nvSpPr>
        <p:spPr>
          <a:xfrm>
            <a:off x="901961" y="443998"/>
            <a:ext cx="7381516" cy="730592"/>
          </a:xfrm>
          <a:prstGeom prst="rect">
            <a:avLst/>
          </a:prstGeom>
        </p:spPr>
        <p:txBody>
          <a:bodyPr vert="horz" lIns="91440" tIns="45720" rIns="91440" bIns="45720" rtlCol="0" anchor="t">
            <a:normAutofit/>
          </a:bodyPr>
          <a:lstStyle>
            <a:lvl1pPr algn="l" defTabSz="914400" rtl="0" eaLnBrk="1" latinLnBrk="0" hangingPunct="1">
              <a:spcBef>
                <a:spcPct val="0"/>
              </a:spcBef>
              <a:buNone/>
              <a:defRPr sz="3200" b="1" kern="1200">
                <a:solidFill>
                  <a:srgbClr val="1E437A"/>
                </a:solidFill>
                <a:latin typeface="+mn-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1E437A"/>
                </a:solidFill>
                <a:effectLst/>
                <a:uLnTx/>
                <a:uFillTx/>
                <a:latin typeface="Calibri"/>
                <a:ea typeface="+mj-ea"/>
                <a:cs typeface="+mj-cs"/>
              </a:rPr>
              <a:t>Bystander Intervention</a:t>
            </a:r>
          </a:p>
        </p:txBody>
      </p:sp>
      <p:sp>
        <p:nvSpPr>
          <p:cNvPr id="2" name="Slide Number Placeholder 1">
            <a:extLst>
              <a:ext uri="{FF2B5EF4-FFF2-40B4-BE49-F238E27FC236}">
                <a16:creationId xmlns:a16="http://schemas.microsoft.com/office/drawing/2014/main" id="{923064A2-1BDD-A995-EBCB-E0017A0031E8}"/>
              </a:ext>
            </a:extLst>
          </p:cNvPr>
          <p:cNvSpPr>
            <a:spLocks noGrp="1"/>
          </p:cNvSpPr>
          <p:nvPr>
            <p:ph type="sldNum" sz="quarter" idx="12"/>
          </p:nvPr>
        </p:nvSpPr>
        <p:spPr/>
        <p:txBody>
          <a:bodyPr/>
          <a:lstStyle/>
          <a:p>
            <a:fld id="{51800CB3-E7C0-4D6A-9184-45D6B848C083}" type="slidenum">
              <a:rPr lang="en-US" smtClean="0"/>
              <a:pPr/>
              <a:t>36</a:t>
            </a:fld>
            <a:endParaRPr lang="en-US" dirty="0"/>
          </a:p>
        </p:txBody>
      </p:sp>
    </p:spTree>
    <p:extLst>
      <p:ext uri="{BB962C8B-B14F-4D97-AF65-F5344CB8AC3E}">
        <p14:creationId xmlns:p14="http://schemas.microsoft.com/office/powerpoint/2010/main" val="1598211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 out im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4288" y="2146777"/>
            <a:ext cx="3276846" cy="3012704"/>
          </a:xfrm>
          <a:prstGeom prst="rect">
            <a:avLst/>
          </a:prstGeom>
        </p:spPr>
      </p:pic>
      <p:pic>
        <p:nvPicPr>
          <p:cNvPr id="4" name="Picture 3" descr="Retaliation im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2613" y="2637137"/>
            <a:ext cx="2555691" cy="2031984"/>
          </a:xfrm>
          <a:prstGeom prst="rect">
            <a:avLst/>
          </a:prstGeom>
        </p:spPr>
      </p:pic>
      <p:sp>
        <p:nvSpPr>
          <p:cNvPr id="2" name="Title 1"/>
          <p:cNvSpPr>
            <a:spLocks noGrp="1"/>
          </p:cNvSpPr>
          <p:nvPr>
            <p:ph type="title"/>
          </p:nvPr>
        </p:nvSpPr>
        <p:spPr>
          <a:xfrm>
            <a:off x="644978" y="458044"/>
            <a:ext cx="7886700" cy="994172"/>
          </a:xfrm>
        </p:spPr>
        <p:txBody>
          <a:bodyPr>
            <a:normAutofit/>
          </a:bodyPr>
          <a:lstStyle/>
          <a:p>
            <a:pPr algn="ctr"/>
            <a:r>
              <a:rPr lang="en-US" sz="3600" b="1" dirty="0">
                <a:solidFill>
                  <a:srgbClr val="1E437A"/>
                </a:solidFill>
                <a:latin typeface="+mn-lt"/>
              </a:rPr>
              <a:t>Rules Against Retaliation</a:t>
            </a:r>
          </a:p>
        </p:txBody>
      </p:sp>
      <p:sp>
        <p:nvSpPr>
          <p:cNvPr id="3" name="Rectangle 2"/>
          <p:cNvSpPr/>
          <p:nvPr/>
        </p:nvSpPr>
        <p:spPr>
          <a:xfrm>
            <a:off x="644978" y="1851422"/>
            <a:ext cx="4016829" cy="4093428"/>
          </a:xfrm>
          <a:prstGeom prst="rect">
            <a:avLst/>
          </a:prstGeom>
        </p:spPr>
        <p:txBody>
          <a:bodyPr wrap="square">
            <a:spAutoFit/>
          </a:bodyPr>
          <a:lstStyle/>
          <a:p>
            <a:r>
              <a:rPr lang="en-US" sz="2000" dirty="0">
                <a:solidFill>
                  <a:srgbClr val="1E437A"/>
                </a:solidFill>
              </a:rPr>
              <a:t>If you report an incident of Sexual Misconduct, you will be protected against retaliation. Both CUNY policy and the law forbid retaliation against anybody who makes a complaint or reports an incident of Sexual Misconduct, or participates in an OEO investigation.</a:t>
            </a:r>
          </a:p>
          <a:p>
            <a:endParaRPr lang="en-US" sz="2000" dirty="0">
              <a:solidFill>
                <a:srgbClr val="1E437A"/>
              </a:solidFill>
            </a:endParaRPr>
          </a:p>
          <a:p>
            <a:r>
              <a:rPr lang="en-US" sz="2000" dirty="0">
                <a:solidFill>
                  <a:srgbClr val="1E437A"/>
                </a:solidFill>
              </a:rPr>
              <a:t>Applies, even if the original allegation was not substantiated</a:t>
            </a:r>
          </a:p>
          <a:p>
            <a:endParaRPr lang="en-US" sz="2000" dirty="0">
              <a:solidFill>
                <a:srgbClr val="1E437A"/>
              </a:solidFill>
            </a:endParaRPr>
          </a:p>
          <a:p>
            <a:endParaRPr lang="en-US" sz="2000" dirty="0">
              <a:solidFill>
                <a:srgbClr val="1E437A"/>
              </a:solidFill>
            </a:endParaRPr>
          </a:p>
        </p:txBody>
      </p:sp>
      <p:pic>
        <p:nvPicPr>
          <p:cNvPr id="6" name="6Z1KHh0Deix" descr="Audio image for rules agaist retaliatio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39128" y="5330953"/>
            <a:ext cx="621792" cy="495226"/>
          </a:xfrm>
          <a:prstGeom prst="rect">
            <a:avLst/>
          </a:prstGeom>
        </p:spPr>
      </p:pic>
      <p:sp>
        <p:nvSpPr>
          <p:cNvPr id="7" name="Slide Number Placeholder 6">
            <a:extLst>
              <a:ext uri="{FF2B5EF4-FFF2-40B4-BE49-F238E27FC236}">
                <a16:creationId xmlns:a16="http://schemas.microsoft.com/office/drawing/2014/main" id="{AEBC0F01-E377-5F42-A1BC-8F2F922057DD}"/>
              </a:ext>
            </a:extLst>
          </p:cNvPr>
          <p:cNvSpPr>
            <a:spLocks noGrp="1"/>
          </p:cNvSpPr>
          <p:nvPr>
            <p:ph type="sldNum" sz="quarter" idx="12"/>
          </p:nvPr>
        </p:nvSpPr>
        <p:spPr>
          <a:xfrm>
            <a:off x="6474278" y="6492875"/>
            <a:ext cx="2057400" cy="365125"/>
          </a:xfrm>
        </p:spPr>
        <p:txBody>
          <a:bodyPr/>
          <a:lstStyle/>
          <a:p>
            <a:fld id="{51800CB3-E7C0-4D6A-9184-45D6B848C083}" type="slidenum">
              <a:rPr lang="en-US" smtClean="0"/>
              <a:pPr/>
              <a:t>37</a:t>
            </a:fld>
            <a:endParaRPr lang="en-US" dirty="0"/>
          </a:p>
        </p:txBody>
      </p:sp>
    </p:spTree>
    <p:extLst>
      <p:ext uri="{BB962C8B-B14F-4D97-AF65-F5344CB8AC3E}">
        <p14:creationId xmlns:p14="http://schemas.microsoft.com/office/powerpoint/2010/main" val="11640978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3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38088" y="3393196"/>
            <a:ext cx="8373710" cy="1724772"/>
          </a:xfrm>
          <a:noFill/>
        </p:spPr>
        <p:txBody>
          <a:bodyPr anchor="b">
            <a:normAutofit/>
          </a:bodyPr>
          <a:lstStyle/>
          <a:p>
            <a:br>
              <a:rPr lang="en-US" altLang="en-US" dirty="0"/>
            </a:br>
            <a:r>
              <a:rPr lang="en-US" altLang="en-US" dirty="0"/>
              <a:t>Pregnant &amp; Parenting Students</a:t>
            </a:r>
          </a:p>
        </p:txBody>
      </p:sp>
      <p:sp>
        <p:nvSpPr>
          <p:cNvPr id="19459" name="Rectangle 3"/>
          <p:cNvSpPr>
            <a:spLocks noGrp="1" noChangeArrowheads="1"/>
          </p:cNvSpPr>
          <p:nvPr>
            <p:ph type="body" idx="1"/>
          </p:nvPr>
        </p:nvSpPr>
        <p:spPr>
          <a:xfrm>
            <a:off x="251156" y="5593456"/>
            <a:ext cx="7772400" cy="446862"/>
          </a:xfrm>
          <a:noFill/>
        </p:spPr>
        <p:txBody>
          <a:bodyPr>
            <a:normAutofit lnSpcReduction="10000"/>
          </a:bodyPr>
          <a:lstStyle/>
          <a:p>
            <a:r>
              <a:rPr lang="en-US" altLang="en-US" sz="2400" b="1" dirty="0">
                <a:solidFill>
                  <a:schemeClr val="tx2">
                    <a:lumMod val="60000"/>
                    <a:lumOff val="40000"/>
                  </a:schemeClr>
                </a:solidFill>
              </a:rPr>
              <a:t> What you need to know</a:t>
            </a:r>
          </a:p>
        </p:txBody>
      </p:sp>
      <p:sp>
        <p:nvSpPr>
          <p:cNvPr id="2" name="Slide Number Placeholder 1">
            <a:extLst>
              <a:ext uri="{FF2B5EF4-FFF2-40B4-BE49-F238E27FC236}">
                <a16:creationId xmlns:a16="http://schemas.microsoft.com/office/drawing/2014/main" id="{CECD39B3-68C8-D121-E57F-B1297E1787F7}"/>
              </a:ext>
            </a:extLst>
          </p:cNvPr>
          <p:cNvSpPr>
            <a:spLocks noGrp="1"/>
          </p:cNvSpPr>
          <p:nvPr>
            <p:ph type="sldNum" sz="quarter" idx="12"/>
          </p:nvPr>
        </p:nvSpPr>
        <p:spPr/>
        <p:txBody>
          <a:bodyPr/>
          <a:lstStyle/>
          <a:p>
            <a:fld id="{51800CB3-E7C0-4D6A-9184-45D6B848C083}" type="slidenum">
              <a:rPr lang="en-US" smtClean="0"/>
              <a:pPr/>
              <a:t>38</a:t>
            </a:fld>
            <a:endParaRPr lang="en-US" dirty="0"/>
          </a:p>
        </p:txBody>
      </p:sp>
    </p:spTree>
    <p:extLst>
      <p:ext uri="{BB962C8B-B14F-4D97-AF65-F5344CB8AC3E}">
        <p14:creationId xmlns:p14="http://schemas.microsoft.com/office/powerpoint/2010/main" val="1682643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2206" y="540544"/>
            <a:ext cx="6859588" cy="815975"/>
          </a:xfrm>
        </p:spPr>
        <p:txBody>
          <a:bodyPr anchor="t">
            <a:noAutofit/>
          </a:bodyPr>
          <a:lstStyle/>
          <a:p>
            <a:r>
              <a:rPr lang="en-US" sz="3600" b="1" dirty="0">
                <a:solidFill>
                  <a:srgbClr val="1E437A"/>
                </a:solidFill>
              </a:rPr>
              <a:t>Pregnant/Parenting Student Rights</a:t>
            </a:r>
          </a:p>
        </p:txBody>
      </p:sp>
      <p:sp>
        <p:nvSpPr>
          <p:cNvPr id="3" name="Text Placeholder 2"/>
          <p:cNvSpPr>
            <a:spLocks noGrp="1"/>
          </p:cNvSpPr>
          <p:nvPr>
            <p:ph type="body" idx="4294967295"/>
          </p:nvPr>
        </p:nvSpPr>
        <p:spPr>
          <a:xfrm>
            <a:off x="150940" y="1356519"/>
            <a:ext cx="8609012" cy="4775200"/>
          </a:xfrm>
        </p:spPr>
        <p:txBody>
          <a:bodyPr>
            <a:noAutofit/>
          </a:bodyPr>
          <a:lstStyle/>
          <a:p>
            <a:pPr marL="0" indent="0" algn="just">
              <a:spcAft>
                <a:spcPts val="600"/>
              </a:spcAft>
              <a:buNone/>
            </a:pPr>
            <a:endParaRPr lang="en-US" sz="2200" b="1" dirty="0"/>
          </a:p>
          <a:p>
            <a:pPr marL="577850" lvl="1" indent="-288925" algn="just">
              <a:spcAft>
                <a:spcPts val="600"/>
              </a:spcAft>
              <a:buFont typeface="Wingdings" panose="05000000000000000000" pitchFamily="2" charset="2"/>
              <a:buChar char="§"/>
            </a:pPr>
            <a:r>
              <a:rPr lang="en-US" sz="2200" dirty="0">
                <a:solidFill>
                  <a:schemeClr val="bg2">
                    <a:lumMod val="10000"/>
                  </a:schemeClr>
                </a:solidFill>
              </a:rPr>
              <a:t>Professors </a:t>
            </a:r>
            <a:r>
              <a:rPr lang="en-US" sz="2200" b="1" dirty="0">
                <a:solidFill>
                  <a:schemeClr val="accent1"/>
                </a:solidFill>
              </a:rPr>
              <a:t>must excuse absences </a:t>
            </a:r>
            <a:r>
              <a:rPr lang="en-US" sz="2200" dirty="0">
                <a:solidFill>
                  <a:schemeClr val="bg2">
                    <a:lumMod val="10000"/>
                  </a:schemeClr>
                </a:solidFill>
              </a:rPr>
              <a:t>due to pregnancy or childbirth for </a:t>
            </a:r>
            <a:r>
              <a:rPr lang="en-US" sz="2200" dirty="0">
                <a:solidFill>
                  <a:srgbClr val="000000"/>
                </a:solidFill>
              </a:rPr>
              <a:t>as long as your doctor says it is medically necessary</a:t>
            </a:r>
          </a:p>
          <a:p>
            <a:pPr marL="577850" lvl="1" indent="-288925" algn="just">
              <a:spcAft>
                <a:spcPts val="600"/>
              </a:spcAft>
              <a:buFont typeface="Wingdings" panose="05000000000000000000" pitchFamily="2" charset="2"/>
              <a:buChar char="§"/>
            </a:pPr>
            <a:r>
              <a:rPr lang="en-US" sz="2200" dirty="0">
                <a:solidFill>
                  <a:schemeClr val="bg2">
                    <a:lumMod val="10000"/>
                  </a:schemeClr>
                </a:solidFill>
              </a:rPr>
              <a:t>May </a:t>
            </a:r>
            <a:r>
              <a:rPr lang="en-US" sz="2200" b="1" dirty="0">
                <a:solidFill>
                  <a:schemeClr val="accent1"/>
                </a:solidFill>
              </a:rPr>
              <a:t>continue to participate </a:t>
            </a:r>
            <a:r>
              <a:rPr lang="en-US" sz="2200" dirty="0">
                <a:solidFill>
                  <a:schemeClr val="bg2">
                    <a:lumMod val="10000"/>
                  </a:schemeClr>
                </a:solidFill>
              </a:rPr>
              <a:t>in classes and extracurricular activities even though you are pregnant*</a:t>
            </a:r>
          </a:p>
          <a:p>
            <a:pPr marL="577850" lvl="1" indent="-288925" algn="just">
              <a:spcAft>
                <a:spcPts val="600"/>
              </a:spcAft>
              <a:buFont typeface="Wingdings" panose="05000000000000000000" pitchFamily="2" charset="2"/>
              <a:buChar char="§"/>
            </a:pPr>
            <a:r>
              <a:rPr lang="en-US" sz="2200" dirty="0">
                <a:solidFill>
                  <a:schemeClr val="bg2">
                    <a:lumMod val="10000"/>
                  </a:schemeClr>
                </a:solidFill>
              </a:rPr>
              <a:t>Professors </a:t>
            </a:r>
            <a:r>
              <a:rPr lang="en-US" sz="2200" dirty="0"/>
              <a:t>must provide </a:t>
            </a:r>
            <a:r>
              <a:rPr lang="en-US" sz="2200" b="1" dirty="0">
                <a:solidFill>
                  <a:schemeClr val="accent1"/>
                </a:solidFill>
              </a:rPr>
              <a:t>reasonable accommodations</a:t>
            </a:r>
            <a:r>
              <a:rPr lang="en-US" sz="2200" dirty="0">
                <a:solidFill>
                  <a:schemeClr val="bg2">
                    <a:lumMod val="10000"/>
                  </a:schemeClr>
                </a:solidFill>
              </a:rPr>
              <a:t>, that include but are not limited to:</a:t>
            </a:r>
          </a:p>
          <a:p>
            <a:pPr marL="977900" lvl="2" indent="-288925" algn="just">
              <a:spcAft>
                <a:spcPts val="600"/>
              </a:spcAft>
              <a:buFont typeface="Wingdings" panose="05000000000000000000" pitchFamily="2" charset="2"/>
              <a:buChar char="§"/>
            </a:pPr>
            <a:r>
              <a:rPr lang="en-US" sz="1800" dirty="0">
                <a:solidFill>
                  <a:schemeClr val="bg2">
                    <a:lumMod val="10000"/>
                  </a:schemeClr>
                </a:solidFill>
              </a:rPr>
              <a:t>frequent trips to the restroom </a:t>
            </a:r>
          </a:p>
          <a:p>
            <a:pPr marL="977900" lvl="2" indent="-288925" algn="just">
              <a:spcAft>
                <a:spcPts val="600"/>
              </a:spcAft>
              <a:buFont typeface="Wingdings" panose="05000000000000000000" pitchFamily="2" charset="2"/>
              <a:buChar char="§"/>
            </a:pPr>
            <a:r>
              <a:rPr lang="en-US" sz="1800" dirty="0">
                <a:solidFill>
                  <a:schemeClr val="bg2">
                    <a:lumMod val="10000"/>
                  </a:schemeClr>
                </a:solidFill>
              </a:rPr>
              <a:t>permission to take a break to pump breast milk if you are nursing</a:t>
            </a:r>
          </a:p>
          <a:p>
            <a:pPr marL="577850" lvl="1" indent="-288925" algn="just">
              <a:spcAft>
                <a:spcPts val="600"/>
              </a:spcAft>
              <a:buFont typeface="Wingdings" panose="05000000000000000000" pitchFamily="2" charset="2"/>
              <a:buChar char="§"/>
            </a:pPr>
            <a:r>
              <a:rPr lang="en-US" sz="2200" dirty="0">
                <a:solidFill>
                  <a:schemeClr val="bg2">
                    <a:lumMod val="10000"/>
                  </a:schemeClr>
                </a:solidFill>
              </a:rPr>
              <a:t>Professors </a:t>
            </a:r>
            <a:r>
              <a:rPr lang="en-US" sz="2200" b="1" dirty="0">
                <a:solidFill>
                  <a:schemeClr val="accent1"/>
                </a:solidFill>
              </a:rPr>
              <a:t>should allow you to make up any missed work </a:t>
            </a:r>
            <a:r>
              <a:rPr lang="en-US" sz="2200" dirty="0">
                <a:solidFill>
                  <a:schemeClr val="bg2">
                    <a:lumMod val="10000"/>
                  </a:schemeClr>
                </a:solidFill>
              </a:rPr>
              <a:t>while on parental leave*</a:t>
            </a:r>
          </a:p>
          <a:p>
            <a:pPr marL="577850" lvl="1" indent="-288925" algn="just">
              <a:spcAft>
                <a:spcPts val="600"/>
              </a:spcAft>
              <a:buFont typeface="Wingdings" panose="05000000000000000000" pitchFamily="2" charset="2"/>
              <a:buChar char="§"/>
            </a:pPr>
            <a:r>
              <a:rPr lang="en-US" sz="2200" dirty="0">
                <a:solidFill>
                  <a:schemeClr val="bg2">
                    <a:lumMod val="10000"/>
                  </a:schemeClr>
                </a:solidFill>
              </a:rPr>
              <a:t>May involve </a:t>
            </a:r>
            <a:r>
              <a:rPr lang="en-US" sz="2200" b="1" dirty="0">
                <a:solidFill>
                  <a:schemeClr val="accent1"/>
                </a:solidFill>
              </a:rPr>
              <a:t>Access-Ability Services </a:t>
            </a:r>
            <a:r>
              <a:rPr lang="en-US" sz="2200" dirty="0">
                <a:solidFill>
                  <a:schemeClr val="bg2">
                    <a:lumMod val="10000"/>
                  </a:schemeClr>
                </a:solidFill>
              </a:rPr>
              <a:t>for pregnancy accommodations</a:t>
            </a:r>
          </a:p>
          <a:p>
            <a:pPr marL="214313" indent="-214313" algn="just">
              <a:spcAft>
                <a:spcPts val="600"/>
              </a:spcAft>
              <a:buFont typeface="Wingdings" charset="2"/>
              <a:buChar char="q"/>
            </a:pPr>
            <a:endParaRPr lang="en-US" sz="2200" dirty="0"/>
          </a:p>
        </p:txBody>
      </p:sp>
      <p:sp>
        <p:nvSpPr>
          <p:cNvPr id="4" name="Slide Number Placeholder 3">
            <a:extLst>
              <a:ext uri="{FF2B5EF4-FFF2-40B4-BE49-F238E27FC236}">
                <a16:creationId xmlns:a16="http://schemas.microsoft.com/office/drawing/2014/main" id="{7B149D54-47B6-DDFD-2313-CF2F34AF1E27}"/>
              </a:ext>
            </a:extLst>
          </p:cNvPr>
          <p:cNvSpPr>
            <a:spLocks noGrp="1"/>
          </p:cNvSpPr>
          <p:nvPr>
            <p:ph type="sldNum" sz="quarter" idx="12"/>
          </p:nvPr>
        </p:nvSpPr>
        <p:spPr>
          <a:xfrm>
            <a:off x="6514221"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43115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9526" y="979063"/>
            <a:ext cx="8377626" cy="895677"/>
          </a:xfrm>
        </p:spPr>
        <p:txBody>
          <a:bodyPr>
            <a:noAutofit/>
          </a:bodyPr>
          <a:lstStyle/>
          <a:p>
            <a:pPr algn="ctr">
              <a:defRPr/>
            </a:pPr>
            <a:r>
              <a:rPr lang="en-US" b="1" dirty="0">
                <a:solidFill>
                  <a:srgbClr val="002060"/>
                </a:solidFill>
                <a:latin typeface="+mn-lt"/>
              </a:rPr>
              <a:t>The Office of Equal Opportunity &amp; </a:t>
            </a:r>
            <a:br>
              <a:rPr lang="en-US" b="1" dirty="0">
                <a:solidFill>
                  <a:srgbClr val="002060"/>
                </a:solidFill>
                <a:latin typeface="+mn-lt"/>
              </a:rPr>
            </a:br>
            <a:r>
              <a:rPr lang="en-US" b="1" dirty="0">
                <a:solidFill>
                  <a:srgbClr val="002060"/>
                </a:solidFill>
                <a:latin typeface="+mn-lt"/>
              </a:rPr>
              <a:t>Diversity Management (OEO)</a:t>
            </a:r>
          </a:p>
        </p:txBody>
      </p:sp>
      <p:sp>
        <p:nvSpPr>
          <p:cNvPr id="13315" name="Rectangle 3"/>
          <p:cNvSpPr>
            <a:spLocks noGrp="1" noChangeArrowheads="1"/>
          </p:cNvSpPr>
          <p:nvPr>
            <p:ph idx="1"/>
          </p:nvPr>
        </p:nvSpPr>
        <p:spPr>
          <a:xfrm>
            <a:off x="456847" y="2125358"/>
            <a:ext cx="8230305" cy="4302873"/>
          </a:xfrm>
        </p:spPr>
        <p:txBody>
          <a:bodyPr>
            <a:noAutofit/>
          </a:bodyPr>
          <a:lstStyle/>
          <a:p>
            <a:pPr marL="401637" lvl="1" indent="-342900">
              <a:spcBef>
                <a:spcPts val="450"/>
              </a:spcBef>
              <a:spcAft>
                <a:spcPts val="450"/>
              </a:spcAft>
              <a:buClr>
                <a:schemeClr val="accent1"/>
              </a:buClr>
              <a:buFont typeface="Wingdings" panose="05000000000000000000" pitchFamily="2" charset="2"/>
              <a:buChar char="Ø"/>
            </a:pPr>
            <a:r>
              <a:rPr lang="en-US" sz="2400" b="1" u="sng" dirty="0"/>
              <a:t>Promotes</a:t>
            </a:r>
            <a:r>
              <a:rPr lang="en-US" sz="2400" dirty="0"/>
              <a:t> diversity and inclusivity campuswide</a:t>
            </a:r>
            <a:endParaRPr lang="en-US" sz="2400" b="1" u="sng" dirty="0"/>
          </a:p>
          <a:p>
            <a:pPr marL="401637" lvl="1" indent="-342900">
              <a:spcBef>
                <a:spcPts val="450"/>
              </a:spcBef>
              <a:spcAft>
                <a:spcPts val="450"/>
              </a:spcAft>
              <a:buClr>
                <a:schemeClr val="accent1"/>
              </a:buClr>
              <a:buFont typeface="Wingdings" panose="05000000000000000000" pitchFamily="2" charset="2"/>
              <a:buChar char="Ø"/>
            </a:pPr>
            <a:r>
              <a:rPr lang="en-US" sz="2400" b="1" u="sng" dirty="0"/>
              <a:t>Provides</a:t>
            </a:r>
            <a:r>
              <a:rPr lang="en-US" sz="2400" dirty="0"/>
              <a:t> training (Title IX and other trainings) to students and employees</a:t>
            </a:r>
          </a:p>
          <a:p>
            <a:pPr marL="401637" lvl="1" indent="-342900">
              <a:spcBef>
                <a:spcPts val="450"/>
              </a:spcBef>
              <a:spcAft>
                <a:spcPts val="450"/>
              </a:spcAft>
              <a:buClr>
                <a:schemeClr val="accent1"/>
              </a:buClr>
              <a:buFont typeface="Wingdings" panose="05000000000000000000" pitchFamily="2" charset="2"/>
              <a:buChar char="Ø"/>
            </a:pPr>
            <a:r>
              <a:rPr lang="en-US" sz="2400" b="1" u="sng" dirty="0"/>
              <a:t>Collaborates</a:t>
            </a:r>
            <a:r>
              <a:rPr lang="en-US" sz="2400" dirty="0"/>
              <a:t> with Public Safety, Human Resources, Legal Counsel, Student Affairs as well as other departments or external agencies to provide supportive measures to students and employees </a:t>
            </a:r>
          </a:p>
          <a:p>
            <a:pPr marL="401637" lvl="1" indent="-342900">
              <a:spcBef>
                <a:spcPts val="450"/>
              </a:spcBef>
              <a:spcAft>
                <a:spcPts val="450"/>
              </a:spcAft>
              <a:buClr>
                <a:schemeClr val="accent1"/>
              </a:buClr>
              <a:buFont typeface="Wingdings" panose="05000000000000000000" pitchFamily="2" charset="2"/>
              <a:buChar char="Ø"/>
            </a:pPr>
            <a:r>
              <a:rPr lang="en-US" sz="2400" b="1" u="sng" dirty="0"/>
              <a:t>Investigates</a:t>
            </a:r>
            <a:r>
              <a:rPr lang="en-US" sz="2400" b="1" dirty="0"/>
              <a:t> </a:t>
            </a:r>
            <a:r>
              <a:rPr lang="en-US" sz="2400" dirty="0"/>
              <a:t>complaints of: </a:t>
            </a:r>
          </a:p>
          <a:p>
            <a:pPr lvl="2" indent="-457200">
              <a:spcBef>
                <a:spcPts val="450"/>
              </a:spcBef>
              <a:spcAft>
                <a:spcPts val="450"/>
              </a:spcAft>
              <a:buClr>
                <a:schemeClr val="accent1"/>
              </a:buClr>
              <a:buFont typeface="Wingdings" panose="05000000000000000000" pitchFamily="2" charset="2"/>
              <a:buChar char="ü"/>
            </a:pPr>
            <a:r>
              <a:rPr lang="en-US" sz="2000" dirty="0"/>
              <a:t>Discrimination (race, gender, ethnicity, sexual orientation, religion, etc.) or </a:t>
            </a:r>
          </a:p>
          <a:p>
            <a:pPr lvl="2" indent="-457200">
              <a:spcBef>
                <a:spcPts val="450"/>
              </a:spcBef>
              <a:spcAft>
                <a:spcPts val="450"/>
              </a:spcAft>
              <a:buClr>
                <a:schemeClr val="accent1"/>
              </a:buClr>
              <a:buFont typeface="Wingdings" panose="05000000000000000000" pitchFamily="2" charset="2"/>
              <a:buChar char="ü"/>
            </a:pPr>
            <a:r>
              <a:rPr lang="en-US" sz="2000" dirty="0"/>
              <a:t>Sexual Misconduct  </a:t>
            </a:r>
            <a:endParaRPr lang="en-US" sz="2400" dirty="0"/>
          </a:p>
        </p:txBody>
      </p:sp>
      <p:sp>
        <p:nvSpPr>
          <p:cNvPr id="3" name="Slide Number Placeholder 2">
            <a:extLst>
              <a:ext uri="{FF2B5EF4-FFF2-40B4-BE49-F238E27FC236}">
                <a16:creationId xmlns:a16="http://schemas.microsoft.com/office/drawing/2014/main" id="{35EE07C3-A7E7-C934-47C0-16C40A995909}"/>
              </a:ext>
            </a:extLst>
          </p:cNvPr>
          <p:cNvSpPr>
            <a:spLocks noGrp="1"/>
          </p:cNvSpPr>
          <p:nvPr>
            <p:ph type="sldNum" sz="quarter" idx="12"/>
          </p:nvPr>
        </p:nvSpPr>
        <p:spPr>
          <a:xfrm>
            <a:off x="6551580" y="6487142"/>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362485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7876"/>
            <a:ext cx="7772400" cy="1470025"/>
          </a:xfrm>
        </p:spPr>
        <p:txBody>
          <a:bodyPr/>
          <a:lstStyle/>
          <a:p>
            <a:r>
              <a:rPr lang="en-US" sz="6000">
                <a:latin typeface="Bell MT" panose="02020503060305020303" pitchFamily="18" charset="0"/>
              </a:rPr>
              <a:t>Questions?</a:t>
            </a:r>
            <a:endParaRPr lang="en-US" sz="6000" dirty="0">
              <a:latin typeface="Bell MT" panose="02020503060305020303" pitchFamily="18" charset="0"/>
            </a:endParaRPr>
          </a:p>
        </p:txBody>
      </p:sp>
      <p:sp>
        <p:nvSpPr>
          <p:cNvPr id="3" name="Slide Number Placeholder 2">
            <a:extLst>
              <a:ext uri="{FF2B5EF4-FFF2-40B4-BE49-F238E27FC236}">
                <a16:creationId xmlns:a16="http://schemas.microsoft.com/office/drawing/2014/main" id="{13868A25-6B5E-8634-6C81-DB51F57672B1}"/>
              </a:ext>
            </a:extLst>
          </p:cNvPr>
          <p:cNvSpPr>
            <a:spLocks noGrp="1"/>
          </p:cNvSpPr>
          <p:nvPr>
            <p:ph type="sldNum" sz="quarter" idx="12"/>
          </p:nvPr>
        </p:nvSpPr>
        <p:spPr/>
        <p:txBody>
          <a:bodyPr/>
          <a:lstStyle/>
          <a:p>
            <a:fld id="{51800CB3-E7C0-4D6A-9184-45D6B848C083}" type="slidenum">
              <a:rPr lang="en-US" smtClean="0"/>
              <a:pPr/>
              <a:t>40</a:t>
            </a:fld>
            <a:endParaRPr lang="en-US" dirty="0"/>
          </a:p>
        </p:txBody>
      </p:sp>
    </p:spTree>
    <p:extLst>
      <p:ext uri="{BB962C8B-B14F-4D97-AF65-F5344CB8AC3E}">
        <p14:creationId xmlns:p14="http://schemas.microsoft.com/office/powerpoint/2010/main" val="1223523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1354" y="988207"/>
            <a:ext cx="8377626" cy="895677"/>
          </a:xfrm>
        </p:spPr>
        <p:txBody>
          <a:bodyPr>
            <a:noAutofit/>
          </a:bodyPr>
          <a:lstStyle/>
          <a:p>
            <a:pPr algn="ctr">
              <a:defRPr/>
            </a:pPr>
            <a:r>
              <a:rPr lang="en-US" b="1" dirty="0">
                <a:solidFill>
                  <a:srgbClr val="002060"/>
                </a:solidFill>
                <a:latin typeface="+mn-lt"/>
              </a:rPr>
              <a:t>CUNY Policy on Equal Opportunity and </a:t>
            </a:r>
            <a:br>
              <a:rPr lang="en-US" b="1" dirty="0">
                <a:solidFill>
                  <a:srgbClr val="002060"/>
                </a:solidFill>
                <a:latin typeface="+mn-lt"/>
              </a:rPr>
            </a:br>
            <a:r>
              <a:rPr lang="en-US" b="1" dirty="0">
                <a:solidFill>
                  <a:srgbClr val="002060"/>
                </a:solidFill>
                <a:latin typeface="+mn-lt"/>
              </a:rPr>
              <a:t>Non-Discrimination</a:t>
            </a:r>
          </a:p>
        </p:txBody>
      </p:sp>
      <p:sp>
        <p:nvSpPr>
          <p:cNvPr id="13315" name="Rectangle 3"/>
          <p:cNvSpPr>
            <a:spLocks noGrp="1" noChangeArrowheads="1"/>
          </p:cNvSpPr>
          <p:nvPr>
            <p:ph idx="1"/>
          </p:nvPr>
        </p:nvSpPr>
        <p:spPr>
          <a:xfrm>
            <a:off x="456847" y="2258910"/>
            <a:ext cx="8230305" cy="3722414"/>
          </a:xfrm>
        </p:spPr>
        <p:txBody>
          <a:bodyPr>
            <a:noAutofit/>
          </a:bodyPr>
          <a:lstStyle/>
          <a:p>
            <a:pPr marL="732234" lvl="1" indent="-342900">
              <a:spcBef>
                <a:spcPts val="450"/>
              </a:spcBef>
              <a:spcAft>
                <a:spcPts val="450"/>
              </a:spcAft>
              <a:buClr>
                <a:schemeClr val="accent1"/>
              </a:buClr>
            </a:pPr>
            <a:r>
              <a:rPr lang="en-US" sz="2800" dirty="0">
                <a:solidFill>
                  <a:schemeClr val="accent1">
                    <a:lumMod val="75000"/>
                  </a:schemeClr>
                </a:solidFill>
              </a:rPr>
              <a:t>This policy protects you against discrimination and retaliation for certain protected categories.  </a:t>
            </a:r>
          </a:p>
          <a:p>
            <a:pPr marL="732234" lvl="1" indent="-342900">
              <a:spcBef>
                <a:spcPts val="450"/>
              </a:spcBef>
              <a:spcAft>
                <a:spcPts val="450"/>
              </a:spcAft>
              <a:buClr>
                <a:schemeClr val="accent1"/>
              </a:buClr>
            </a:pPr>
            <a:endParaRPr lang="en-US" sz="2800" dirty="0">
              <a:solidFill>
                <a:schemeClr val="accent1">
                  <a:lumMod val="75000"/>
                </a:schemeClr>
              </a:solidFill>
            </a:endParaRPr>
          </a:p>
          <a:p>
            <a:pPr marL="732234" lvl="1" indent="-342900">
              <a:spcBef>
                <a:spcPts val="450"/>
              </a:spcBef>
              <a:spcAft>
                <a:spcPts val="450"/>
              </a:spcAft>
              <a:buClr>
                <a:schemeClr val="accent1"/>
              </a:buClr>
            </a:pPr>
            <a:r>
              <a:rPr lang="en-US" sz="2800" dirty="0">
                <a:solidFill>
                  <a:schemeClr val="accent1">
                    <a:lumMod val="75000"/>
                  </a:schemeClr>
                </a:solidFill>
              </a:rPr>
              <a:t>You can learn how to file complaints on the OEO website</a:t>
            </a:r>
          </a:p>
          <a:p>
            <a:pPr marL="732234" lvl="1" indent="-342900">
              <a:spcBef>
                <a:spcPts val="450"/>
              </a:spcBef>
              <a:spcAft>
                <a:spcPts val="450"/>
              </a:spcAft>
              <a:buClr>
                <a:schemeClr val="accent1"/>
              </a:buClr>
            </a:pPr>
            <a:endParaRPr lang="en-US" sz="2800" dirty="0">
              <a:solidFill>
                <a:schemeClr val="accent1">
                  <a:lumMod val="75000"/>
                </a:schemeClr>
              </a:solidFill>
            </a:endParaRPr>
          </a:p>
          <a:p>
            <a:pPr marL="732234" lvl="1" indent="-342900">
              <a:spcBef>
                <a:spcPts val="450"/>
              </a:spcBef>
              <a:spcAft>
                <a:spcPts val="450"/>
              </a:spcAft>
              <a:buClr>
                <a:schemeClr val="accent1"/>
              </a:buClr>
            </a:pPr>
            <a:r>
              <a:rPr lang="en-US" sz="2800" dirty="0">
                <a:solidFill>
                  <a:schemeClr val="accent1">
                    <a:lumMod val="75000"/>
                  </a:schemeClr>
                </a:solidFill>
              </a:rPr>
              <a:t>YOU also have the responsibility NOT to engage in discriminatory and retaliatory behavior</a:t>
            </a:r>
          </a:p>
          <a:p>
            <a:pPr marL="389334" lvl="1" indent="0">
              <a:spcBef>
                <a:spcPts val="450"/>
              </a:spcBef>
              <a:spcAft>
                <a:spcPts val="450"/>
              </a:spcAft>
              <a:buClr>
                <a:schemeClr val="accent1"/>
              </a:buClr>
              <a:buNone/>
            </a:pPr>
            <a:endParaRPr lang="en-US" sz="2800" dirty="0">
              <a:solidFill>
                <a:srgbClr val="1E437A"/>
              </a:solidFill>
            </a:endParaRPr>
          </a:p>
        </p:txBody>
      </p:sp>
      <p:sp>
        <p:nvSpPr>
          <p:cNvPr id="3" name="Slide Number Placeholder 2">
            <a:extLst>
              <a:ext uri="{FF2B5EF4-FFF2-40B4-BE49-F238E27FC236}">
                <a16:creationId xmlns:a16="http://schemas.microsoft.com/office/drawing/2014/main" id="{BBDEBF02-EA3C-3C4C-52E2-8D821A0A9E53}"/>
              </a:ext>
            </a:extLst>
          </p:cNvPr>
          <p:cNvSpPr>
            <a:spLocks noGrp="1"/>
          </p:cNvSpPr>
          <p:nvPr>
            <p:ph type="sldNum" sz="quarter" idx="12"/>
          </p:nvPr>
        </p:nvSpPr>
        <p:spPr>
          <a:xfrm>
            <a:off x="655158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2014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12" y="165254"/>
            <a:ext cx="7485961" cy="804231"/>
          </a:xfrm>
        </p:spPr>
        <p:txBody>
          <a:bodyPr>
            <a:noAutofit/>
          </a:bodyPr>
          <a:lstStyle/>
          <a:p>
            <a:r>
              <a:rPr lang="en-US" sz="3600" dirty="0">
                <a:solidFill>
                  <a:schemeClr val="accent1"/>
                </a:solidFill>
              </a:rPr>
              <a:t>Protected Civil Rights Categories</a:t>
            </a:r>
            <a:endParaRPr lang="en-US" sz="3600" u="sng" dirty="0">
              <a:solidFill>
                <a:schemeClr val="accent1"/>
              </a:solidFill>
            </a:endParaRPr>
          </a:p>
        </p:txBody>
      </p:sp>
      <p:sp>
        <p:nvSpPr>
          <p:cNvPr id="3" name="Content Placeholder 2"/>
          <p:cNvSpPr>
            <a:spLocks noGrp="1"/>
          </p:cNvSpPr>
          <p:nvPr>
            <p:ph sz="half" idx="2"/>
          </p:nvPr>
        </p:nvSpPr>
        <p:spPr>
          <a:xfrm>
            <a:off x="457200" y="1139293"/>
            <a:ext cx="4040188" cy="5337707"/>
          </a:xfrm>
        </p:spPr>
        <p:txBody>
          <a:bodyPr>
            <a:noAutofit/>
          </a:bodyPr>
          <a:lstStyle/>
          <a:p>
            <a:r>
              <a:rPr lang="en-US" sz="2000" dirty="0"/>
              <a:t>Alienage/Immigration/ Citizenship Status</a:t>
            </a:r>
          </a:p>
          <a:p>
            <a:r>
              <a:rPr lang="en-US" sz="2000" dirty="0"/>
              <a:t>Age</a:t>
            </a:r>
          </a:p>
          <a:p>
            <a:r>
              <a:rPr lang="en-US" sz="2000" dirty="0"/>
              <a:t>Arrest/conviction/pending cases</a:t>
            </a:r>
          </a:p>
          <a:p>
            <a:r>
              <a:rPr lang="en-US" sz="2000" dirty="0"/>
              <a:t>Color</a:t>
            </a:r>
          </a:p>
          <a:p>
            <a:r>
              <a:rPr lang="en-US" sz="2000" dirty="0"/>
              <a:t>Credit History</a:t>
            </a:r>
          </a:p>
          <a:p>
            <a:r>
              <a:rPr lang="en-US" sz="2000" dirty="0"/>
              <a:t>Disability</a:t>
            </a:r>
          </a:p>
          <a:p>
            <a:r>
              <a:rPr lang="en-US" sz="2000" dirty="0"/>
              <a:t>Familial/Caregiver Status</a:t>
            </a:r>
          </a:p>
          <a:p>
            <a:r>
              <a:rPr lang="en-US" sz="2000" dirty="0"/>
              <a:t>Gender/Identity/Expression</a:t>
            </a:r>
          </a:p>
          <a:p>
            <a:r>
              <a:rPr lang="en-US" sz="2000" dirty="0"/>
              <a:t>Height/Weight</a:t>
            </a:r>
          </a:p>
          <a:p>
            <a:r>
              <a:rPr lang="en-US" sz="2000" dirty="0"/>
              <a:t>Lawful Source of Income/Occupation</a:t>
            </a:r>
          </a:p>
          <a:p>
            <a:r>
              <a:rPr lang="en-US" sz="2000" dirty="0"/>
              <a:t>Military/Vet/Active-Duty Status</a:t>
            </a:r>
          </a:p>
          <a:p>
            <a:r>
              <a:rPr lang="en-US" sz="2000" dirty="0"/>
              <a:t>Marital Status</a:t>
            </a:r>
            <a:endParaRPr lang="en-US" dirty="0"/>
          </a:p>
          <a:p>
            <a:endParaRPr lang="en-US" dirty="0"/>
          </a:p>
        </p:txBody>
      </p:sp>
      <p:sp>
        <p:nvSpPr>
          <p:cNvPr id="7" name="Content Placeholder 6"/>
          <p:cNvSpPr>
            <a:spLocks noGrp="1"/>
          </p:cNvSpPr>
          <p:nvPr>
            <p:ph sz="quarter" idx="4"/>
          </p:nvPr>
        </p:nvSpPr>
        <p:spPr>
          <a:xfrm>
            <a:off x="4645025" y="1139293"/>
            <a:ext cx="4173855" cy="5217058"/>
          </a:xfrm>
        </p:spPr>
        <p:txBody>
          <a:bodyPr>
            <a:noAutofit/>
          </a:bodyPr>
          <a:lstStyle/>
          <a:p>
            <a:r>
              <a:rPr lang="en-US" sz="2000" dirty="0"/>
              <a:t>National Origin/Ethnicity</a:t>
            </a:r>
          </a:p>
          <a:p>
            <a:r>
              <a:rPr lang="en-US" sz="2000" dirty="0"/>
              <a:t>Partnership Status</a:t>
            </a:r>
          </a:p>
          <a:p>
            <a:r>
              <a:rPr lang="en-US" sz="2000" dirty="0"/>
              <a:t>Pre-employment marijuana status</a:t>
            </a:r>
          </a:p>
          <a:p>
            <a:r>
              <a:rPr lang="en-US" sz="2000" dirty="0"/>
              <a:t>Predisposing Genetic Information</a:t>
            </a:r>
          </a:p>
          <a:p>
            <a:r>
              <a:rPr lang="en-US" sz="2000" dirty="0"/>
              <a:t>Prior Record Arrest or Conviction</a:t>
            </a:r>
          </a:p>
          <a:p>
            <a:r>
              <a:rPr lang="en-US" sz="2000" dirty="0"/>
              <a:t>Race</a:t>
            </a:r>
          </a:p>
          <a:p>
            <a:r>
              <a:rPr lang="en-US" sz="2000" dirty="0"/>
              <a:t>Religion/Creed</a:t>
            </a:r>
          </a:p>
          <a:p>
            <a:r>
              <a:rPr lang="en-US" sz="2000" dirty="0"/>
              <a:t>Reproductive Health Decisions</a:t>
            </a:r>
          </a:p>
          <a:p>
            <a:r>
              <a:rPr lang="en-US" sz="2000" dirty="0"/>
              <a:t>Salary/Pay History</a:t>
            </a:r>
          </a:p>
          <a:p>
            <a:r>
              <a:rPr lang="en-US" sz="2000" dirty="0"/>
              <a:t>Sex (incl. pregnancy &amp; childbirth)</a:t>
            </a:r>
          </a:p>
          <a:p>
            <a:r>
              <a:rPr lang="en-US" sz="2000" dirty="0"/>
              <a:t>Sexual Orientation</a:t>
            </a:r>
          </a:p>
          <a:p>
            <a:r>
              <a:rPr lang="en-US" sz="2000" dirty="0"/>
              <a:t>Victims/status of Domestic Violence/Sex Offense or Stalking</a:t>
            </a:r>
          </a:p>
          <a:p>
            <a:r>
              <a:rPr lang="en-US" sz="2000" dirty="0"/>
              <a:t>Unemployment Status</a:t>
            </a:r>
          </a:p>
          <a:p>
            <a:pPr marL="0" indent="0">
              <a:buNone/>
            </a:pPr>
            <a:endParaRPr lang="en-US" dirty="0"/>
          </a:p>
        </p:txBody>
      </p:sp>
      <p:sp>
        <p:nvSpPr>
          <p:cNvPr id="5" name="Slide Number Placeholder 4">
            <a:extLst>
              <a:ext uri="{FF2B5EF4-FFF2-40B4-BE49-F238E27FC236}">
                <a16:creationId xmlns:a16="http://schemas.microsoft.com/office/drawing/2014/main" id="{4D560F53-D6C4-57BB-F400-53FF2B9987C6}"/>
              </a:ext>
            </a:extLst>
          </p:cNvPr>
          <p:cNvSpPr>
            <a:spLocks noGrp="1"/>
          </p:cNvSpPr>
          <p:nvPr>
            <p:ph type="sldNum" sz="quarter" idx="12"/>
          </p:nvPr>
        </p:nvSpPr>
        <p:spPr>
          <a:xfrm>
            <a:off x="6333208" y="6477000"/>
            <a:ext cx="2057400" cy="365125"/>
          </a:xfrm>
        </p:spPr>
        <p:txBody>
          <a:bodyPr/>
          <a:lstStyle/>
          <a:p>
            <a:fld id="{51800CB3-E7C0-4D6A-9184-45D6B848C083}" type="slidenum">
              <a:rPr lang="en-US" smtClean="0"/>
              <a:pPr/>
              <a:t>6</a:t>
            </a:fld>
            <a:endParaRPr lang="en-US" dirty="0"/>
          </a:p>
        </p:txBody>
      </p:sp>
    </p:spTree>
    <p:extLst>
      <p:ext uri="{BB962C8B-B14F-4D97-AF65-F5344CB8AC3E}">
        <p14:creationId xmlns:p14="http://schemas.microsoft.com/office/powerpoint/2010/main" val="212255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002535" y="273261"/>
            <a:ext cx="7271132" cy="1129132"/>
          </a:xfrm>
        </p:spPr>
        <p:txBody>
          <a:bodyPr>
            <a:noAutofit/>
          </a:bodyPr>
          <a:lstStyle/>
          <a:p>
            <a:pPr algn="ctr"/>
            <a:r>
              <a:rPr lang="en-US" sz="3600" b="1" dirty="0">
                <a:solidFill>
                  <a:schemeClr val="accent1">
                    <a:lumMod val="75000"/>
                  </a:schemeClr>
                </a:solidFill>
                <a:latin typeface="+mn-lt"/>
              </a:rPr>
              <a:t>Kingsborough Community College </a:t>
            </a:r>
            <a:br>
              <a:rPr lang="en-US" sz="3600" b="1" dirty="0">
                <a:solidFill>
                  <a:schemeClr val="accent1">
                    <a:lumMod val="75000"/>
                  </a:schemeClr>
                </a:solidFill>
                <a:latin typeface="+mn-lt"/>
              </a:rPr>
            </a:br>
            <a:r>
              <a:rPr lang="en-US" sz="3600" b="1" u="sng" dirty="0">
                <a:solidFill>
                  <a:schemeClr val="accent1">
                    <a:lumMod val="75000"/>
                  </a:schemeClr>
                </a:solidFill>
                <a:latin typeface="+mn-lt"/>
              </a:rPr>
              <a:t>VALUES</a:t>
            </a:r>
          </a:p>
        </p:txBody>
      </p:sp>
      <p:sp>
        <p:nvSpPr>
          <p:cNvPr id="5" name="TextBox 4"/>
          <p:cNvSpPr txBox="1"/>
          <p:nvPr/>
        </p:nvSpPr>
        <p:spPr>
          <a:xfrm>
            <a:off x="460874" y="1600421"/>
            <a:ext cx="8738214" cy="707886"/>
          </a:xfrm>
          <a:prstGeom prst="rect">
            <a:avLst/>
          </a:prstGeom>
          <a:noFill/>
        </p:spPr>
        <p:txBody>
          <a:bodyPr wrap="square" rtlCol="0">
            <a:spAutoFit/>
          </a:bodyPr>
          <a:lstStyle/>
          <a:p>
            <a:pPr lvl="0"/>
            <a:r>
              <a:rPr lang="en-US" sz="2000" b="1" dirty="0">
                <a:solidFill>
                  <a:srgbClr val="FF6600"/>
                </a:solidFill>
              </a:rPr>
              <a:t>RESPECT	</a:t>
            </a:r>
            <a:r>
              <a:rPr lang="en-US" sz="2000" b="1" dirty="0">
                <a:solidFill>
                  <a:schemeClr val="accent1">
                    <a:lumMod val="60000"/>
                    <a:lumOff val="40000"/>
                  </a:schemeClr>
                </a:solidFill>
              </a:rPr>
              <a:t>	</a:t>
            </a:r>
            <a:r>
              <a:rPr lang="en-US" sz="2000" dirty="0"/>
              <a:t>Civility, acceptance, appreciation, and support of individual 			differences</a:t>
            </a:r>
          </a:p>
        </p:txBody>
      </p:sp>
      <p:sp>
        <p:nvSpPr>
          <p:cNvPr id="21" name="TextBox 20"/>
          <p:cNvSpPr txBox="1"/>
          <p:nvPr/>
        </p:nvSpPr>
        <p:spPr>
          <a:xfrm>
            <a:off x="460873" y="2278654"/>
            <a:ext cx="8661096" cy="707886"/>
          </a:xfrm>
          <a:prstGeom prst="rect">
            <a:avLst/>
          </a:prstGeom>
          <a:noFill/>
        </p:spPr>
        <p:txBody>
          <a:bodyPr wrap="square" rtlCol="0">
            <a:spAutoFit/>
          </a:bodyPr>
          <a:lstStyle/>
          <a:p>
            <a:pPr lvl="0"/>
            <a:r>
              <a:rPr lang="en-US" sz="2000" b="1" dirty="0">
                <a:solidFill>
                  <a:srgbClr val="FF6600"/>
                </a:solidFill>
              </a:rPr>
              <a:t>DIVERSITY</a:t>
            </a:r>
            <a:r>
              <a:rPr lang="en-US" sz="2000" b="1" dirty="0">
                <a:solidFill>
                  <a:schemeClr val="accent1">
                    <a:lumMod val="60000"/>
                    <a:lumOff val="40000"/>
                  </a:schemeClr>
                </a:solidFill>
              </a:rPr>
              <a:t>	</a:t>
            </a:r>
            <a:r>
              <a:rPr lang="en-US" sz="2000" dirty="0"/>
              <a:t>The proactive fostering of greater inclusion and ultimately 			equity at every level of college life</a:t>
            </a:r>
          </a:p>
        </p:txBody>
      </p:sp>
      <p:sp>
        <p:nvSpPr>
          <p:cNvPr id="22" name="TextBox 21"/>
          <p:cNvSpPr txBox="1"/>
          <p:nvPr/>
        </p:nvSpPr>
        <p:spPr>
          <a:xfrm>
            <a:off x="427819" y="5409683"/>
            <a:ext cx="8694150" cy="707886"/>
          </a:xfrm>
          <a:prstGeom prst="rect">
            <a:avLst/>
          </a:prstGeom>
          <a:noFill/>
        </p:spPr>
        <p:txBody>
          <a:bodyPr wrap="square" rtlCol="0">
            <a:spAutoFit/>
          </a:bodyPr>
          <a:lstStyle/>
          <a:p>
            <a:pPr lvl="0"/>
            <a:r>
              <a:rPr lang="en-US" sz="2000" b="1" dirty="0">
                <a:solidFill>
                  <a:srgbClr val="FF6600"/>
                </a:solidFill>
              </a:rPr>
              <a:t>INNOVATION</a:t>
            </a:r>
            <a:r>
              <a:rPr lang="en-US" sz="2000" b="1" dirty="0">
                <a:solidFill>
                  <a:schemeClr val="accent1">
                    <a:lumMod val="60000"/>
                    <a:lumOff val="40000"/>
                  </a:schemeClr>
                </a:solidFill>
              </a:rPr>
              <a:t>	</a:t>
            </a:r>
            <a:r>
              <a:rPr lang="en-US" sz="2000" dirty="0"/>
              <a:t>Creative thinking and approaches that enhance learning and 			support continuous improvement</a:t>
            </a:r>
          </a:p>
        </p:txBody>
      </p:sp>
      <p:sp>
        <p:nvSpPr>
          <p:cNvPr id="24" name="TextBox 23"/>
          <p:cNvSpPr txBox="1"/>
          <p:nvPr/>
        </p:nvSpPr>
        <p:spPr>
          <a:xfrm>
            <a:off x="460873" y="3058006"/>
            <a:ext cx="7866043" cy="707886"/>
          </a:xfrm>
          <a:prstGeom prst="rect">
            <a:avLst/>
          </a:prstGeom>
          <a:noFill/>
        </p:spPr>
        <p:txBody>
          <a:bodyPr wrap="square" rtlCol="0">
            <a:spAutoFit/>
          </a:bodyPr>
          <a:lstStyle/>
          <a:p>
            <a:pPr lvl="0"/>
            <a:r>
              <a:rPr lang="en-US" sz="2000" b="1" dirty="0">
                <a:solidFill>
                  <a:srgbClr val="FF6600"/>
                </a:solidFill>
              </a:rPr>
              <a:t>INTEGRITY</a:t>
            </a:r>
            <a:r>
              <a:rPr lang="en-US" sz="2000" b="1" dirty="0">
                <a:solidFill>
                  <a:schemeClr val="accent1">
                    <a:lumMod val="60000"/>
                    <a:lumOff val="40000"/>
                  </a:schemeClr>
                </a:solidFill>
              </a:rPr>
              <a:t>	</a:t>
            </a:r>
            <a:r>
              <a:rPr lang="en-US" sz="2000" dirty="0"/>
              <a:t>Fair and ethical standards in all policies, procedures, and 		practices</a:t>
            </a:r>
          </a:p>
        </p:txBody>
      </p:sp>
      <p:sp>
        <p:nvSpPr>
          <p:cNvPr id="25" name="TextBox 24"/>
          <p:cNvSpPr txBox="1"/>
          <p:nvPr/>
        </p:nvSpPr>
        <p:spPr>
          <a:xfrm>
            <a:off x="459034" y="3865482"/>
            <a:ext cx="7866043" cy="1015663"/>
          </a:xfrm>
          <a:prstGeom prst="rect">
            <a:avLst/>
          </a:prstGeom>
          <a:noFill/>
        </p:spPr>
        <p:txBody>
          <a:bodyPr wrap="square" rtlCol="0">
            <a:spAutoFit/>
          </a:bodyPr>
          <a:lstStyle/>
          <a:p>
            <a:pPr lvl="0"/>
            <a:r>
              <a:rPr lang="en-US" sz="2000" b="1" dirty="0">
                <a:solidFill>
                  <a:srgbClr val="FF6600"/>
                </a:solidFill>
              </a:rPr>
              <a:t>EXCELLENCE</a:t>
            </a:r>
            <a:r>
              <a:rPr lang="en-US" sz="2000" dirty="0"/>
              <a:t>	High quality teaching, student services, administration, 		and community engagement; and high standards for 			student achievement</a:t>
            </a:r>
          </a:p>
        </p:txBody>
      </p:sp>
      <p:sp>
        <p:nvSpPr>
          <p:cNvPr id="27" name="TextBox 26"/>
          <p:cNvSpPr txBox="1"/>
          <p:nvPr/>
        </p:nvSpPr>
        <p:spPr>
          <a:xfrm>
            <a:off x="436998" y="4890053"/>
            <a:ext cx="7866043" cy="400110"/>
          </a:xfrm>
          <a:prstGeom prst="rect">
            <a:avLst/>
          </a:prstGeom>
          <a:noFill/>
        </p:spPr>
        <p:txBody>
          <a:bodyPr wrap="square" rtlCol="0">
            <a:spAutoFit/>
          </a:bodyPr>
          <a:lstStyle/>
          <a:p>
            <a:pPr lvl="0"/>
            <a:r>
              <a:rPr lang="en-US" sz="1900" b="1" dirty="0">
                <a:solidFill>
                  <a:srgbClr val="FF6600"/>
                </a:solidFill>
              </a:rPr>
              <a:t>ACCOUNTABILITY</a:t>
            </a:r>
            <a:r>
              <a:rPr lang="en-US" sz="2000" b="1" dirty="0">
                <a:solidFill>
                  <a:schemeClr val="accent1">
                    <a:lumMod val="60000"/>
                    <a:lumOff val="40000"/>
                  </a:schemeClr>
                </a:solidFill>
              </a:rPr>
              <a:t>	</a:t>
            </a:r>
            <a:r>
              <a:rPr lang="en-US" sz="2000" dirty="0"/>
              <a:t>Taking responsibility for our actions and outcomes</a:t>
            </a:r>
          </a:p>
        </p:txBody>
      </p:sp>
      <p:sp>
        <p:nvSpPr>
          <p:cNvPr id="2" name="Slide Number Placeholder 1">
            <a:extLst>
              <a:ext uri="{FF2B5EF4-FFF2-40B4-BE49-F238E27FC236}">
                <a16:creationId xmlns:a16="http://schemas.microsoft.com/office/drawing/2014/main" id="{D031F72B-E3E1-BF55-23AF-5CB20B4C22A4}"/>
              </a:ext>
            </a:extLst>
          </p:cNvPr>
          <p:cNvSpPr>
            <a:spLocks noGrp="1"/>
          </p:cNvSpPr>
          <p:nvPr>
            <p:ph type="sldNum" sz="quarter" idx="12"/>
          </p:nvPr>
        </p:nvSpPr>
        <p:spPr>
          <a:xfrm>
            <a:off x="6486086" y="646354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240927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2000"/>
                                        <p:tgtEl>
                                          <p:spTgt spid="21"/>
                                        </p:tgtEl>
                                      </p:cBhvr>
                                    </p:animEffect>
                                    <p:anim calcmode="lin" valueType="num">
                                      <p:cBhvr>
                                        <p:cTn id="14" dur="2000" fill="hold"/>
                                        <p:tgtEl>
                                          <p:spTgt spid="21"/>
                                        </p:tgtEl>
                                        <p:attrNameLst>
                                          <p:attrName>ppt_x</p:attrName>
                                        </p:attrNameLst>
                                      </p:cBhvr>
                                      <p:tavLst>
                                        <p:tav tm="0">
                                          <p:val>
                                            <p:strVal val="#ppt_x"/>
                                          </p:val>
                                        </p:tav>
                                        <p:tav tm="100000">
                                          <p:val>
                                            <p:strVal val="#ppt_x"/>
                                          </p:val>
                                        </p:tav>
                                      </p:tavLst>
                                    </p:anim>
                                    <p:anim calcmode="lin" valueType="num">
                                      <p:cBhvr>
                                        <p:cTn id="15" dur="2000" fill="hold"/>
                                        <p:tgtEl>
                                          <p:spTgt spid="2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anim calcmode="lin" valueType="num">
                                      <p:cBhvr>
                                        <p:cTn id="20" dur="2000" fill="hold"/>
                                        <p:tgtEl>
                                          <p:spTgt spid="24"/>
                                        </p:tgtEl>
                                        <p:attrNameLst>
                                          <p:attrName>ppt_x</p:attrName>
                                        </p:attrNameLst>
                                      </p:cBhvr>
                                      <p:tavLst>
                                        <p:tav tm="0">
                                          <p:val>
                                            <p:strVal val="#ppt_x"/>
                                          </p:val>
                                        </p:tav>
                                        <p:tav tm="100000">
                                          <p:val>
                                            <p:strVal val="#ppt_x"/>
                                          </p:val>
                                        </p:tav>
                                      </p:tavLst>
                                    </p:anim>
                                    <p:anim calcmode="lin" valueType="num">
                                      <p:cBhvr>
                                        <p:cTn id="21" dur="2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000"/>
                                        <p:tgtEl>
                                          <p:spTgt spid="25"/>
                                        </p:tgtEl>
                                      </p:cBhvr>
                                    </p:animEffect>
                                    <p:anim calcmode="lin" valueType="num">
                                      <p:cBhvr>
                                        <p:cTn id="26" dur="2000" fill="hold"/>
                                        <p:tgtEl>
                                          <p:spTgt spid="25"/>
                                        </p:tgtEl>
                                        <p:attrNameLst>
                                          <p:attrName>ppt_x</p:attrName>
                                        </p:attrNameLst>
                                      </p:cBhvr>
                                      <p:tavLst>
                                        <p:tav tm="0">
                                          <p:val>
                                            <p:strVal val="#ppt_x"/>
                                          </p:val>
                                        </p:tav>
                                        <p:tav tm="100000">
                                          <p:val>
                                            <p:strVal val="#ppt_x"/>
                                          </p:val>
                                        </p:tav>
                                      </p:tavLst>
                                    </p:anim>
                                    <p:anim calcmode="lin" valueType="num">
                                      <p:cBhvr>
                                        <p:cTn id="27" dur="2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2000"/>
                                        <p:tgtEl>
                                          <p:spTgt spid="27"/>
                                        </p:tgtEl>
                                      </p:cBhvr>
                                    </p:animEffect>
                                    <p:anim calcmode="lin" valueType="num">
                                      <p:cBhvr>
                                        <p:cTn id="32" dur="2000" fill="hold"/>
                                        <p:tgtEl>
                                          <p:spTgt spid="27"/>
                                        </p:tgtEl>
                                        <p:attrNameLst>
                                          <p:attrName>ppt_x</p:attrName>
                                        </p:attrNameLst>
                                      </p:cBhvr>
                                      <p:tavLst>
                                        <p:tav tm="0">
                                          <p:val>
                                            <p:strVal val="#ppt_x"/>
                                          </p:val>
                                        </p:tav>
                                        <p:tav tm="100000">
                                          <p:val>
                                            <p:strVal val="#ppt_x"/>
                                          </p:val>
                                        </p:tav>
                                      </p:tavLst>
                                    </p:anim>
                                    <p:anim calcmode="lin" valueType="num">
                                      <p:cBhvr>
                                        <p:cTn id="33" dur="20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ppt_x</p:attrName>
                                        </p:attrNameLst>
                                      </p:cBhvr>
                                      <p:tavLst>
                                        <p:tav tm="0">
                                          <p:val>
                                            <p:strVal val="#ppt_x"/>
                                          </p:val>
                                        </p:tav>
                                        <p:tav tm="100000">
                                          <p:val>
                                            <p:strVal val="#ppt_x"/>
                                          </p:val>
                                        </p:tav>
                                      </p:tavLst>
                                    </p:anim>
                                    <p:anim calcmode="lin" valueType="num">
                                      <p:cBhvr>
                                        <p:cTn id="39" dur="2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2" grpId="0"/>
      <p:bldP spid="24"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305970"/>
            <a:ext cx="8162029" cy="5591910"/>
          </a:xfrm>
          <a:prstGeom prst="rect">
            <a:avLst/>
          </a:prstGeom>
        </p:spPr>
        <p:txBody>
          <a:bodyPr wrap="square">
            <a:spAutoFit/>
          </a:bodyPr>
          <a:lstStyle/>
          <a:p>
            <a:pPr algn="ctr">
              <a:buClr>
                <a:srgbClr val="759AA5">
                  <a:lumMod val="60000"/>
                  <a:lumOff val="40000"/>
                </a:srgbClr>
              </a:buClr>
            </a:pPr>
            <a:r>
              <a:rPr lang="en-US" sz="3200" b="1" dirty="0">
                <a:solidFill>
                  <a:srgbClr val="FF6600"/>
                </a:solidFill>
                <a:latin typeface="+mj-lt"/>
                <a:cs typeface="Arial" pitchFamily="34" charset="0"/>
              </a:rPr>
              <a:t>Respect</a:t>
            </a:r>
            <a:r>
              <a:rPr lang="en-US" sz="3200" b="1" dirty="0">
                <a:latin typeface="+mj-lt"/>
                <a:cs typeface="Arial" pitchFamily="34" charset="0"/>
              </a:rPr>
              <a:t> and </a:t>
            </a:r>
            <a:r>
              <a:rPr lang="en-US" sz="3200" b="1" dirty="0">
                <a:solidFill>
                  <a:srgbClr val="FF6600"/>
                </a:solidFill>
                <a:latin typeface="+mj-lt"/>
                <a:cs typeface="Arial" pitchFamily="34" charset="0"/>
              </a:rPr>
              <a:t>Diversity:</a:t>
            </a:r>
          </a:p>
          <a:p>
            <a:pPr algn="ctr">
              <a:buClr>
                <a:srgbClr val="759AA5">
                  <a:lumMod val="60000"/>
                  <a:lumOff val="40000"/>
                </a:srgbClr>
              </a:buClr>
            </a:pPr>
            <a:r>
              <a:rPr lang="en-US" sz="3200" b="1" dirty="0">
                <a:solidFill>
                  <a:srgbClr val="1E437A"/>
                </a:solidFill>
                <a:latin typeface="+mj-lt"/>
                <a:cs typeface="Arial" pitchFamily="34" charset="0"/>
              </a:rPr>
              <a:t>Fundamental Kingsborough Values</a:t>
            </a:r>
          </a:p>
          <a:p>
            <a:pPr>
              <a:buClr>
                <a:srgbClr val="759AA5">
                  <a:lumMod val="60000"/>
                  <a:lumOff val="40000"/>
                </a:srgbClr>
              </a:buClr>
            </a:pPr>
            <a:endParaRPr lang="en-US" sz="3200" dirty="0">
              <a:latin typeface="+mj-lt"/>
              <a:cs typeface="Arial" pitchFamily="34" charset="0"/>
            </a:endParaRPr>
          </a:p>
          <a:p>
            <a:pPr>
              <a:buClr>
                <a:schemeClr val="bg2">
                  <a:lumMod val="50000"/>
                </a:schemeClr>
              </a:buClr>
            </a:pPr>
            <a:r>
              <a:rPr lang="en-US" sz="3200" dirty="0">
                <a:latin typeface="+mj-lt"/>
                <a:cs typeface="Arial" pitchFamily="34" charset="0"/>
              </a:rPr>
              <a:t>H</a:t>
            </a:r>
            <a:r>
              <a:rPr lang="en-US" sz="3200" dirty="0">
                <a:solidFill>
                  <a:schemeClr val="tx1">
                    <a:lumMod val="95000"/>
                  </a:schemeClr>
                </a:solidFill>
                <a:latin typeface="+mj-lt"/>
                <a:cs typeface="Arial" pitchFamily="34" charset="0"/>
              </a:rPr>
              <a:t>elps us to  </a:t>
            </a:r>
            <a:r>
              <a:rPr lang="en-US" sz="3200" dirty="0">
                <a:latin typeface="+mj-lt"/>
                <a:cs typeface="Arial" pitchFamily="34" charset="0"/>
              </a:rPr>
              <a:t>keep our campus </a:t>
            </a:r>
            <a:r>
              <a:rPr lang="en-US" sz="3200" b="1" u="sng" dirty="0">
                <a:latin typeface="+mj-lt"/>
                <a:cs typeface="Arial" pitchFamily="34" charset="0"/>
              </a:rPr>
              <a:t>safe and free</a:t>
            </a:r>
            <a:r>
              <a:rPr lang="en-US" sz="3200" b="1" dirty="0">
                <a:latin typeface="+mj-lt"/>
                <a:cs typeface="Arial" pitchFamily="34" charset="0"/>
              </a:rPr>
              <a:t> </a:t>
            </a:r>
            <a:r>
              <a:rPr lang="en-US" sz="3200" dirty="0">
                <a:latin typeface="+mj-lt"/>
                <a:cs typeface="Arial" pitchFamily="34" charset="0"/>
              </a:rPr>
              <a:t>from harassment of any kind</a:t>
            </a:r>
          </a:p>
          <a:p>
            <a:pPr>
              <a:buClr>
                <a:schemeClr val="bg2">
                  <a:lumMod val="50000"/>
                </a:schemeClr>
              </a:buClr>
            </a:pPr>
            <a:endParaRPr lang="en-US" sz="3200" dirty="0">
              <a:solidFill>
                <a:schemeClr val="tx1">
                  <a:lumMod val="95000"/>
                </a:schemeClr>
              </a:solidFill>
              <a:latin typeface="+mj-lt"/>
              <a:cs typeface="Arial" pitchFamily="34" charset="0"/>
            </a:endParaRPr>
          </a:p>
          <a:p>
            <a:pPr>
              <a:buClr>
                <a:schemeClr val="bg2">
                  <a:lumMod val="50000"/>
                </a:schemeClr>
              </a:buClr>
            </a:pPr>
            <a:r>
              <a:rPr lang="en-US" sz="3200" dirty="0">
                <a:solidFill>
                  <a:schemeClr val="tx1">
                    <a:lumMod val="95000"/>
                  </a:schemeClr>
                </a:solidFill>
                <a:latin typeface="+mj-lt"/>
                <a:cs typeface="Arial" pitchFamily="34" charset="0"/>
              </a:rPr>
              <a:t>Allows you (our students) to achieve </a:t>
            </a:r>
            <a:r>
              <a:rPr lang="en-US" sz="3200" dirty="0">
                <a:latin typeface="+mj-lt"/>
                <a:cs typeface="Arial" pitchFamily="34" charset="0"/>
              </a:rPr>
              <a:t>academic and social growth and </a:t>
            </a:r>
            <a:r>
              <a:rPr lang="en-US" sz="3200" b="1" dirty="0">
                <a:solidFill>
                  <a:srgbClr val="FF6600"/>
                </a:solidFill>
                <a:latin typeface="+mj-lt"/>
                <a:cs typeface="Arial" pitchFamily="34" charset="0"/>
              </a:rPr>
              <a:t>success</a:t>
            </a:r>
          </a:p>
          <a:p>
            <a:pPr>
              <a:buClr>
                <a:schemeClr val="bg2">
                  <a:lumMod val="50000"/>
                </a:schemeClr>
              </a:buClr>
            </a:pPr>
            <a:endParaRPr lang="en-US" sz="3200" b="1" dirty="0">
              <a:latin typeface="+mj-lt"/>
              <a:cs typeface="Arial" pitchFamily="34" charset="0"/>
            </a:endParaRPr>
          </a:p>
          <a:p>
            <a:pPr>
              <a:buClr>
                <a:schemeClr val="bg2">
                  <a:lumMod val="50000"/>
                </a:schemeClr>
              </a:buClr>
            </a:pPr>
            <a:r>
              <a:rPr lang="en-US" sz="3200" dirty="0">
                <a:latin typeface="+mj-lt"/>
                <a:cs typeface="Arial" pitchFamily="34" charset="0"/>
              </a:rPr>
              <a:t>Creates a space where </a:t>
            </a:r>
            <a:r>
              <a:rPr lang="en-US" sz="3200" b="1" dirty="0">
                <a:latin typeface="+mj-lt"/>
                <a:cs typeface="Arial" pitchFamily="34" charset="0"/>
              </a:rPr>
              <a:t>everyone</a:t>
            </a:r>
            <a:r>
              <a:rPr lang="en-US" sz="3200" dirty="0">
                <a:latin typeface="+mj-lt"/>
                <a:cs typeface="Arial" pitchFamily="34" charset="0"/>
              </a:rPr>
              <a:t> feels </a:t>
            </a:r>
            <a:r>
              <a:rPr lang="en-US" sz="3200" b="1" dirty="0">
                <a:latin typeface="+mj-lt"/>
                <a:cs typeface="Arial" pitchFamily="34" charset="0"/>
              </a:rPr>
              <a:t>welcomed</a:t>
            </a:r>
            <a:r>
              <a:rPr lang="en-US" sz="3200" dirty="0">
                <a:latin typeface="+mj-lt"/>
                <a:cs typeface="Arial" pitchFamily="34" charset="0"/>
              </a:rPr>
              <a:t> and </a:t>
            </a:r>
            <a:r>
              <a:rPr lang="en-US" sz="3200" b="1" dirty="0">
                <a:latin typeface="+mj-lt"/>
                <a:cs typeface="Arial" pitchFamily="34" charset="0"/>
              </a:rPr>
              <a:t>valued</a:t>
            </a:r>
          </a:p>
        </p:txBody>
      </p:sp>
      <p:sp>
        <p:nvSpPr>
          <p:cNvPr id="3" name="Slide Number Placeholder 2">
            <a:extLst>
              <a:ext uri="{FF2B5EF4-FFF2-40B4-BE49-F238E27FC236}">
                <a16:creationId xmlns:a16="http://schemas.microsoft.com/office/drawing/2014/main" id="{4503FAD8-92E7-7705-896F-1DF30DCB5B59}"/>
              </a:ext>
            </a:extLst>
          </p:cNvPr>
          <p:cNvSpPr>
            <a:spLocks noGrp="1"/>
          </p:cNvSpPr>
          <p:nvPr>
            <p:ph type="sldNum" sz="quarter" idx="12"/>
          </p:nvPr>
        </p:nvSpPr>
        <p:spPr>
          <a:xfrm>
            <a:off x="6457950" y="6492875"/>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00CB3-E7C0-4D6A-9184-45D6B848C083}" type="slidenum">
              <a:rPr kumimoji="0" lang="en-US" sz="1200" b="0" i="0" u="none" strike="noStrike" kern="1200" cap="none" spc="0" normalizeH="0" baseline="0" noProof="0" smtClean="0">
                <a:ln>
                  <a:noFill/>
                </a:ln>
                <a:solidFill>
                  <a:srgbClr val="FF66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6600"/>
              </a:solidFill>
              <a:effectLst/>
              <a:uLnTx/>
              <a:uFillTx/>
              <a:latin typeface="Calibri"/>
              <a:ea typeface="+mn-ea"/>
              <a:cs typeface="+mn-cs"/>
            </a:endParaRPr>
          </a:p>
        </p:txBody>
      </p:sp>
    </p:spTree>
    <p:extLst>
      <p:ext uri="{BB962C8B-B14F-4D97-AF65-F5344CB8AC3E}">
        <p14:creationId xmlns:p14="http://schemas.microsoft.com/office/powerpoint/2010/main" val="138249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38088" y="3393196"/>
            <a:ext cx="8373710" cy="1724772"/>
          </a:xfrm>
          <a:noFill/>
        </p:spPr>
        <p:txBody>
          <a:bodyPr anchor="b">
            <a:normAutofit/>
          </a:bodyPr>
          <a:lstStyle/>
          <a:p>
            <a:r>
              <a:rPr lang="en-US" altLang="en-US" dirty="0"/>
              <a:t>Sexual Harassment</a:t>
            </a:r>
            <a:br>
              <a:rPr lang="en-US" altLang="en-US" dirty="0"/>
            </a:br>
            <a:r>
              <a:rPr lang="en-US" altLang="en-US" dirty="0"/>
              <a:t>Sexual Assault/Violence</a:t>
            </a:r>
          </a:p>
        </p:txBody>
      </p:sp>
      <p:sp>
        <p:nvSpPr>
          <p:cNvPr id="19459" name="Rectangle 3"/>
          <p:cNvSpPr>
            <a:spLocks noGrp="1" noChangeArrowheads="1"/>
          </p:cNvSpPr>
          <p:nvPr>
            <p:ph type="body" idx="1"/>
          </p:nvPr>
        </p:nvSpPr>
        <p:spPr>
          <a:xfrm>
            <a:off x="351740" y="5520304"/>
            <a:ext cx="7772400" cy="446862"/>
          </a:xfrm>
          <a:noFill/>
        </p:spPr>
        <p:txBody>
          <a:bodyPr>
            <a:normAutofit lnSpcReduction="10000"/>
          </a:bodyPr>
          <a:lstStyle/>
          <a:p>
            <a:r>
              <a:rPr lang="en-US" altLang="en-US" sz="2400" b="1" dirty="0">
                <a:solidFill>
                  <a:schemeClr val="tx2">
                    <a:lumMod val="60000"/>
                    <a:lumOff val="40000"/>
                  </a:schemeClr>
                </a:solidFill>
              </a:rPr>
              <a:t> What you need to know</a:t>
            </a:r>
          </a:p>
        </p:txBody>
      </p:sp>
      <p:sp>
        <p:nvSpPr>
          <p:cNvPr id="2" name="Slide Number Placeholder 1">
            <a:extLst>
              <a:ext uri="{FF2B5EF4-FFF2-40B4-BE49-F238E27FC236}">
                <a16:creationId xmlns:a16="http://schemas.microsoft.com/office/drawing/2014/main" id="{40550C7F-2EB5-05A9-BDAB-4E3D59B4583B}"/>
              </a:ext>
            </a:extLst>
          </p:cNvPr>
          <p:cNvSpPr>
            <a:spLocks noGrp="1"/>
          </p:cNvSpPr>
          <p:nvPr>
            <p:ph type="sldNum" sz="quarter" idx="12"/>
          </p:nvPr>
        </p:nvSpPr>
        <p:spPr/>
        <p:txBody>
          <a:bodyPr/>
          <a:lstStyle/>
          <a:p>
            <a:fld id="{51800CB3-E7C0-4D6A-9184-45D6B848C083}" type="slidenum">
              <a:rPr lang="en-US" smtClean="0"/>
              <a:pPr/>
              <a:t>9</a:t>
            </a:fld>
            <a:endParaRPr lang="en-US" dirty="0"/>
          </a:p>
        </p:txBody>
      </p:sp>
    </p:spTree>
    <p:extLst>
      <p:ext uri="{BB962C8B-B14F-4D97-AF65-F5344CB8AC3E}">
        <p14:creationId xmlns:p14="http://schemas.microsoft.com/office/powerpoint/2010/main" val="1293581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E437A"/>
      </a:dk2>
      <a:lt2>
        <a:srgbClr val="EEECE1"/>
      </a:lt2>
      <a:accent1>
        <a:srgbClr val="1E437A"/>
      </a:accent1>
      <a:accent2>
        <a:srgbClr val="C0504D"/>
      </a:accent2>
      <a:accent3>
        <a:srgbClr val="9BBB59"/>
      </a:accent3>
      <a:accent4>
        <a:srgbClr val="8064A2"/>
      </a:accent4>
      <a:accent5>
        <a:srgbClr val="4BACC6"/>
      </a:accent5>
      <a:accent6>
        <a:srgbClr val="F9DC56"/>
      </a:accent6>
      <a:hlink>
        <a:srgbClr val="0000FF"/>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ingsbourgh Template.potx" id="{C4E5AC89-8AD2-47E9-B440-710A7A503D3A}" vid="{312A9150-78B7-47E0-BD0A-5BF42ECB2C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4564</TotalTime>
  <Words>2583</Words>
  <Application>Microsoft Office PowerPoint</Application>
  <PresentationFormat>On-screen Show (4:3)</PresentationFormat>
  <Paragraphs>346</Paragraphs>
  <Slides>40</Slides>
  <Notes>27</Notes>
  <HiddenSlides>4</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Bell MT</vt:lpstr>
      <vt:lpstr>Calibri</vt:lpstr>
      <vt:lpstr>Calibri Light</vt:lpstr>
      <vt:lpstr>Microsoft Sans Serif</vt:lpstr>
      <vt:lpstr>Wingdings</vt:lpstr>
      <vt:lpstr>Office Theme</vt:lpstr>
      <vt:lpstr>1_Office Theme</vt:lpstr>
      <vt:lpstr> Title IX Training for  New Student Orientation  Office of Equal Opportunity &amp; Diversity Management  Corina Lozada Smith, Esq. Chief Diversity Officer &amp;  Title IX and ADA/504 Coordinator  Shauné Wallace-Bostic Diversity Program Manager &amp;  Deputy Title IX/ADA Coordinator </vt:lpstr>
      <vt:lpstr>PowerPoint Presentation</vt:lpstr>
      <vt:lpstr>Getting to know oeo</vt:lpstr>
      <vt:lpstr>The Office of Equal Opportunity &amp;  Diversity Management (OEO)</vt:lpstr>
      <vt:lpstr>CUNY Policy on Equal Opportunity and  Non-Discrimination</vt:lpstr>
      <vt:lpstr>Protected Civil Rights Categories</vt:lpstr>
      <vt:lpstr>Kingsborough Community College  VALUES</vt:lpstr>
      <vt:lpstr>PowerPoint Presentation</vt:lpstr>
      <vt:lpstr>Sexual Harassment Sexual Assault/Violence</vt:lpstr>
      <vt:lpstr>Title IX and “Enough is Enough”</vt:lpstr>
      <vt:lpstr>Who Can be Affected by  Sexual Harassment or Sexual Assault?</vt:lpstr>
      <vt:lpstr>What is Sexual Harassment?</vt:lpstr>
      <vt:lpstr>Examples Of Sexual Harassment</vt:lpstr>
      <vt:lpstr>Is this Sexual Harassment?</vt:lpstr>
      <vt:lpstr>Online Sexual Harassment</vt:lpstr>
      <vt:lpstr>What is Gender-Based Harassment?</vt:lpstr>
      <vt:lpstr>What Is Sexual Assault/Violence?</vt:lpstr>
      <vt:lpstr>Stalking</vt:lpstr>
      <vt:lpstr>Stalking Behaviors</vt:lpstr>
      <vt:lpstr>Surveillance Examples</vt:lpstr>
      <vt:lpstr>Life Invasion Examples</vt:lpstr>
      <vt:lpstr>Interference Examples</vt:lpstr>
      <vt:lpstr>Intimidation Examples</vt:lpstr>
      <vt:lpstr>Dating Violence</vt:lpstr>
      <vt:lpstr>What is Affirmative Consent?</vt:lpstr>
      <vt:lpstr>PowerPoint Presentation</vt:lpstr>
      <vt:lpstr>Student-Employee Relationships are PROHIBITED</vt:lpstr>
      <vt:lpstr>Reporting Allegations of Sexual Misconduct</vt:lpstr>
      <vt:lpstr>REPORTING AN INCIDENT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Rules Against Retaliation</vt:lpstr>
      <vt:lpstr> Pregnant &amp; Parenting Students</vt:lpstr>
      <vt:lpstr>Pregnant/Parenting Student Rights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Kingsborough Community College</dc:title>
  <dc:creator>Shaune</dc:creator>
  <cp:lastModifiedBy>Cindy Lui</cp:lastModifiedBy>
  <cp:revision>239</cp:revision>
  <cp:lastPrinted>2025-03-03T17:21:59Z</cp:lastPrinted>
  <dcterms:created xsi:type="dcterms:W3CDTF">2013-07-21T21:12:55Z</dcterms:created>
  <dcterms:modified xsi:type="dcterms:W3CDTF">2026-06-22T13:47:04Z</dcterms:modified>
</cp:coreProperties>
</file>